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handoutMasterIdLst>
    <p:handoutMasterId r:id="rId25"/>
  </p:handoutMasterIdLst>
  <p:sldIdLst>
    <p:sldId id="256" r:id="rId2"/>
    <p:sldId id="257" r:id="rId3"/>
    <p:sldId id="260" r:id="rId4"/>
    <p:sldId id="258" r:id="rId5"/>
    <p:sldId id="261" r:id="rId6"/>
    <p:sldId id="262" r:id="rId7"/>
    <p:sldId id="267" r:id="rId8"/>
    <p:sldId id="263" r:id="rId9"/>
    <p:sldId id="264" r:id="rId10"/>
    <p:sldId id="265" r:id="rId11"/>
    <p:sldId id="272" r:id="rId12"/>
    <p:sldId id="266" r:id="rId13"/>
    <p:sldId id="268" r:id="rId14"/>
    <p:sldId id="273" r:id="rId15"/>
    <p:sldId id="274" r:id="rId16"/>
    <p:sldId id="275" r:id="rId17"/>
    <p:sldId id="276" r:id="rId18"/>
    <p:sldId id="277" r:id="rId19"/>
    <p:sldId id="278" r:id="rId20"/>
    <p:sldId id="269" r:id="rId21"/>
    <p:sldId id="270" r:id="rId22"/>
    <p:sldId id="279" r:id="rId23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8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E38FF3-A526-4611-A8B4-8877E47FD762}" type="datetimeFigureOut">
              <a:rPr lang="pl-PL" smtClean="0"/>
              <a:t>2012-12-10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0B6575-48D7-4586-8564-179040082BC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1176097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89DEC5-B95E-4005-B6CE-907089C975F2}" type="datetimeFigureOut">
              <a:rPr lang="pl-PL" smtClean="0"/>
              <a:t>2012-12-10</a:t>
            </a:fld>
            <a:endParaRPr lang="pl-P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7F0629-9036-4CC3-8F33-095DCFE9031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3236393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F0629-9036-4CC3-8F33-095DCFE9031E}" type="slidenum">
              <a:rPr lang="pl-PL" smtClean="0"/>
              <a:t>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202405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 err="1" smtClean="0"/>
              <a:t>H_k</a:t>
            </a:r>
            <a:r>
              <a:rPr lang="pl-PL" dirty="0" smtClean="0"/>
              <a:t> –</a:t>
            </a:r>
            <a:r>
              <a:rPr lang="pl-PL" baseline="0" dirty="0" smtClean="0"/>
              <a:t> k-ta liczba harmoniczna; dowód</a:t>
            </a:r>
            <a:endParaRPr lang="pl-P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F0629-9036-4CC3-8F33-095DCFE9031E}" type="slidenum">
              <a:rPr lang="pl-PL" smtClean="0"/>
              <a:t>10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075433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 smtClean="0"/>
              <a:t>Staramy się by kubełki miały O(log^2 n^).</a:t>
            </a:r>
          </a:p>
          <a:p>
            <a:r>
              <a:rPr lang="pl-PL" dirty="0" smtClean="0"/>
              <a:t>Dbamy o to, żeby</a:t>
            </a:r>
            <a:r>
              <a:rPr lang="pl-PL" baseline="0" dirty="0" smtClean="0"/>
              <a:t> 0.5 &lt; \Phi(b) &lt; 2.0.</a:t>
            </a:r>
            <a:endParaRPr lang="pl-P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F0629-9036-4CC3-8F33-095DCFE9031E}" type="slidenum">
              <a:rPr lang="pl-PL" smtClean="0"/>
              <a:t>11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706591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 smtClean="0"/>
              <a:t>Po zbalansowaniu</a:t>
            </a:r>
            <a:r>
              <a:rPr lang="pl-PL" baseline="0" dirty="0" smtClean="0"/>
              <a:t> kubełek krytyczny przestaje być krytycznym. Koszt zbalansowania to O(log n).</a:t>
            </a:r>
            <a:endParaRPr lang="pl-P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F0629-9036-4CC3-8F33-095DCFE9031E}" type="slidenum">
              <a:rPr lang="pl-PL" smtClean="0"/>
              <a:t>12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159986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F0629-9036-4CC3-8F33-095DCFE9031E}" type="slidenum">
              <a:rPr lang="pl-PL" smtClean="0"/>
              <a:t>13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549598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F0629-9036-4CC3-8F33-095DCFE9031E}" type="slidenum">
              <a:rPr lang="pl-PL" smtClean="0"/>
              <a:t>14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89050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F0629-9036-4CC3-8F33-095DCFE9031E}" type="slidenum">
              <a:rPr lang="pl-PL" smtClean="0"/>
              <a:t>15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904408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F0629-9036-4CC3-8F33-095DCFE9031E}" type="slidenum">
              <a:rPr lang="pl-PL" smtClean="0"/>
              <a:t>16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202295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F0629-9036-4CC3-8F33-095DCFE9031E}" type="slidenum">
              <a:rPr lang="pl-PL" smtClean="0"/>
              <a:t>17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915772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F0629-9036-4CC3-8F33-095DCFE9031E}" type="slidenum">
              <a:rPr lang="pl-PL" smtClean="0"/>
              <a:t>18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759972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F0629-9036-4CC3-8F33-095DCFE9031E}" type="slidenum">
              <a:rPr lang="pl-PL" smtClean="0"/>
              <a:t>19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272474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 smtClean="0"/>
              <a:t>Czas logarytmiczny względem ilości elementów zbioru.</a:t>
            </a:r>
            <a:endParaRPr lang="pl-P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F0629-9036-4CC3-8F33-095DCFE9031E}" type="slidenum">
              <a:rPr lang="pl-PL" smtClean="0"/>
              <a:t>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0058249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F0629-9036-4CC3-8F33-095DCFE9031E}" type="slidenum">
              <a:rPr lang="pl-PL" smtClean="0"/>
              <a:t>20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044196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 smtClean="0"/>
              <a:t>Przykład:</a:t>
            </a:r>
            <a:r>
              <a:rPr lang="pl-PL" baseline="0" dirty="0" smtClean="0"/>
              <a:t> </a:t>
            </a:r>
            <a:r>
              <a:rPr lang="pl-PL" baseline="0" dirty="0" err="1" smtClean="0"/>
              <a:t>optimal</a:t>
            </a:r>
            <a:r>
              <a:rPr lang="pl-PL" baseline="0" dirty="0" smtClean="0"/>
              <a:t> </a:t>
            </a:r>
            <a:r>
              <a:rPr lang="pl-PL" baseline="0" dirty="0" err="1" smtClean="0"/>
              <a:t>merging</a:t>
            </a:r>
            <a:r>
              <a:rPr lang="pl-PL" baseline="0" dirty="0" smtClean="0"/>
              <a:t>.</a:t>
            </a:r>
            <a:endParaRPr lang="pl-P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F0629-9036-4CC3-8F33-095DCFE9031E}" type="slidenum">
              <a:rPr lang="pl-PL" smtClean="0"/>
              <a:t>21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903728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 smtClean="0"/>
              <a:t>Badamy</a:t>
            </a:r>
            <a:r>
              <a:rPr lang="pl-PL" baseline="0" dirty="0" smtClean="0"/>
              <a:t> przedział długości 2^i – 1, dla rosnących i. Potem robimy </a:t>
            </a:r>
            <a:r>
              <a:rPr lang="pl-PL" baseline="0" dirty="0" err="1" smtClean="0"/>
              <a:t>binary</a:t>
            </a:r>
            <a:r>
              <a:rPr lang="pl-PL" baseline="0" dirty="0" smtClean="0"/>
              <a:t> </a:t>
            </a:r>
            <a:r>
              <a:rPr lang="pl-PL" baseline="0" dirty="0" err="1" smtClean="0"/>
              <a:t>search</a:t>
            </a:r>
            <a:r>
              <a:rPr lang="pl-PL" baseline="0" dirty="0" smtClean="0"/>
              <a:t> na ostatnim kawałku: 2^log(d).</a:t>
            </a:r>
          </a:p>
          <a:p>
            <a:r>
              <a:rPr lang="pl-PL" baseline="0" dirty="0" smtClean="0"/>
              <a:t>d = 20.</a:t>
            </a:r>
            <a:endParaRPr lang="pl-P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F0629-9036-4CC3-8F33-095DCFE9031E}" type="slidenum">
              <a:rPr lang="pl-PL" smtClean="0"/>
              <a:t>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24618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 smtClean="0"/>
              <a:t>Czas logarytmiczny względem odległości</a:t>
            </a:r>
            <a:r>
              <a:rPr lang="pl-PL" baseline="0" dirty="0" smtClean="0"/>
              <a:t> d.</a:t>
            </a:r>
            <a:endParaRPr lang="pl-P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F0629-9036-4CC3-8F33-095DCFE9031E}" type="slidenum">
              <a:rPr lang="pl-PL" smtClean="0"/>
              <a:t>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524208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F0629-9036-4CC3-8F33-095DCFE9031E}" type="slidenum">
              <a:rPr lang="pl-PL" smtClean="0"/>
              <a:t>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635588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 smtClean="0"/>
              <a:t>Do czego dążymy?</a:t>
            </a:r>
            <a:endParaRPr lang="pl-P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F0629-9036-4CC3-8F33-095DCFE9031E}" type="slidenum">
              <a:rPr lang="pl-PL" smtClean="0"/>
              <a:t>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545678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F0629-9036-4CC3-8F33-095DCFE9031E}" type="slidenum">
              <a:rPr lang="pl-PL" smtClean="0"/>
              <a:t>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969681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 smtClean="0"/>
              <a:t>Akcja</a:t>
            </a:r>
            <a:r>
              <a:rPr lang="pl-PL" baseline="0" dirty="0" smtClean="0"/>
              <a:t> dzielenia (łączenia) jest robiona dopiero po O(log n) uaktualnieniach w danym kubełku.</a:t>
            </a:r>
            <a:endParaRPr lang="pl-P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F0629-9036-4CC3-8F33-095DCFE9031E}" type="slidenum">
              <a:rPr lang="pl-PL" smtClean="0"/>
              <a:t>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990213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F0629-9036-4CC3-8F33-095DCFE9031E}" type="slidenum">
              <a:rPr lang="pl-PL" smtClean="0"/>
              <a:t>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992598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7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914400"/>
          </a:xfrm>
        </p:spPr>
        <p:txBody>
          <a:bodyPr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B17446-962A-4F44-98AA-396A6AF2197D}" type="datetime1">
              <a:rPr lang="pl-PL" smtClean="0"/>
              <a:t>2012-12-10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3F23-00C5-4475-AC43-87AB48E8821A}" type="slidenum">
              <a:rPr lang="pl-PL" smtClean="0"/>
              <a:t>‹#›</a:t>
            </a:fld>
            <a:endParaRPr lang="pl-PL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708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7B075-CFBE-4DD0-83F3-EB884DD5E24A}" type="datetime1">
              <a:rPr lang="pl-PL" smtClean="0"/>
              <a:t>2012-12-10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3F23-00C5-4475-AC43-87AB48E8821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85892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274638"/>
            <a:ext cx="7734300" cy="58975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699F7-B42D-4A05-80F3-58D6001DA381}" type="datetime1">
              <a:rPr lang="pl-PL" smtClean="0"/>
              <a:t>2012-12-10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3F23-00C5-4475-AC43-87AB48E8821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46951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169863" indent="-169863"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A2F61-9DE7-46EC-8F49-DC06779F2FC5}" type="datetime1">
              <a:rPr lang="pl-PL" smtClean="0"/>
              <a:t>2012-12-10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3F23-00C5-4475-AC43-87AB48E8821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24919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02FDE-D599-4496-9CE2-4E8CAE76E1F2}" type="datetime1">
              <a:rPr lang="pl-PL" smtClean="0"/>
              <a:t>2012-12-10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3F23-00C5-4475-AC43-87AB48E8821A}" type="slidenum">
              <a:rPr lang="pl-PL" smtClean="0"/>
              <a:t>‹#›</a:t>
            </a:fld>
            <a:endParaRPr lang="pl-PL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5658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52107" y="1845734"/>
            <a:ext cx="4901377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89715" y="1845735"/>
            <a:ext cx="5059993" cy="4023359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B0C18-1339-4CD3-9BFB-E21FA82757D2}" type="datetime1">
              <a:rPr lang="pl-PL" smtClean="0"/>
              <a:t>2012-12-10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3F23-00C5-4475-AC43-87AB48E8821A}" type="slidenum">
              <a:rPr lang="pl-PL" smtClean="0"/>
              <a:t>‹#›</a:t>
            </a:fld>
            <a:endParaRPr lang="pl-PL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2262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4609" y="1846052"/>
            <a:ext cx="4754880" cy="736282"/>
          </a:xfrm>
        </p:spPr>
        <p:txBody>
          <a:bodyPr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52107" y="2582334"/>
            <a:ext cx="4907382" cy="32867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20691" y="1846052"/>
            <a:ext cx="4933003" cy="736282"/>
          </a:xfrm>
        </p:spPr>
        <p:txBody>
          <a:bodyPr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89715" y="2582334"/>
            <a:ext cx="5061994" cy="32867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73F64-EACA-4C99-A4E9-EA975866923C}" type="datetime1">
              <a:rPr lang="pl-PL" smtClean="0"/>
              <a:t>2012-12-10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3F23-00C5-4475-AC43-87AB48E8821A}" type="slidenum">
              <a:rPr lang="pl-PL" smtClean="0"/>
              <a:t>‹#›</a:t>
            </a:fld>
            <a:endParaRPr lang="pl-PL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3140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87DB1-B71D-459C-AC54-A21931E54BE7}" type="datetime1">
              <a:rPr lang="pl-PL" smtClean="0"/>
              <a:t>2012-12-10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3F23-00C5-4475-AC43-87AB48E8821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92231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9A93F-8E07-4B6F-8776-A699057A1323}" type="datetime1">
              <a:rPr lang="pl-PL" smtClean="0"/>
              <a:t>2012-12-10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3F23-00C5-4475-AC43-87AB48E8821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29590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3649" y="731520"/>
            <a:ext cx="6679191" cy="52578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6CED3264-EBF8-4CEC-9B24-84DB177C3366}" type="datetime1">
              <a:rPr lang="pl-PL" smtClean="0"/>
              <a:t>2012-12-10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CC73F23-00C5-4475-AC43-87AB48E8821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22403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8536" y="5037512"/>
            <a:ext cx="10113645" cy="906088"/>
          </a:xfrm>
        </p:spPr>
        <p:txBody>
          <a:bodyPr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08537" y="5867399"/>
            <a:ext cx="10105332" cy="587433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332BE-8BDF-4817-9846-BB89E3984787}" type="datetime1">
              <a:rPr lang="pl-PL" smtClean="0"/>
              <a:t>2012-12-10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3F23-00C5-4475-AC43-87AB48E8821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2279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52107" y="1845734"/>
            <a:ext cx="10203573" cy="4023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D5327D45-7C61-4571-85E8-D339C766D775}" type="datetime1">
              <a:rPr lang="pl-PL" smtClean="0"/>
              <a:t>2012-12-10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CC73F23-00C5-4475-AC43-87AB48E8821A}" type="slidenum">
              <a:rPr lang="pl-PL" smtClean="0"/>
              <a:t>‹#›</a:t>
            </a:fld>
            <a:endParaRPr lang="pl-PL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4584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FontTx/>
        <a:buBlip>
          <a:blip r:embed="rId13"/>
        </a:buBlip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 err="1" smtClean="0"/>
              <a:t>Finger</a:t>
            </a:r>
            <a:r>
              <a:rPr lang="pl-PL" dirty="0" smtClean="0"/>
              <a:t> </a:t>
            </a:r>
            <a:r>
              <a:rPr lang="pl-PL" dirty="0" err="1" smtClean="0"/>
              <a:t>search</a:t>
            </a:r>
            <a:r>
              <a:rPr lang="pl-PL" dirty="0" smtClean="0"/>
              <a:t> </a:t>
            </a:r>
            <a:r>
              <a:rPr lang="pl-PL" dirty="0" err="1" smtClean="0"/>
              <a:t>trees</a:t>
            </a:r>
            <a:endParaRPr lang="pl-PL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dirty="0" smtClean="0"/>
              <a:t>Seminarium: ZAAWANSOWANE struktury danych</a:t>
            </a:r>
            <a:endParaRPr lang="pl-PL" dirty="0"/>
          </a:p>
        </p:txBody>
      </p:sp>
      <p:sp>
        <p:nvSpPr>
          <p:cNvPr id="4" name="TextBox 3"/>
          <p:cNvSpPr txBox="1"/>
          <p:nvPr/>
        </p:nvSpPr>
        <p:spPr>
          <a:xfrm>
            <a:off x="4902426" y="5000689"/>
            <a:ext cx="259754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l-PL" dirty="0" smtClean="0"/>
              <a:t>11 grudnia 2012</a:t>
            </a:r>
            <a:endParaRPr lang="pl-PL" dirty="0"/>
          </a:p>
        </p:txBody>
      </p:sp>
      <p:sp>
        <p:nvSpPr>
          <p:cNvPr id="5" name="TextBox 4"/>
          <p:cNvSpPr txBox="1"/>
          <p:nvPr/>
        </p:nvSpPr>
        <p:spPr>
          <a:xfrm>
            <a:off x="4704170" y="5370021"/>
            <a:ext cx="2994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 smtClean="0"/>
              <a:t>Rafał Sławik</a:t>
            </a:r>
            <a:endParaRPr lang="pl-P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3F23-00C5-4475-AC43-87AB48E8821A}" type="slidenum">
              <a:rPr lang="pl-PL" smtClean="0"/>
              <a:t>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57493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Lemat 1.</a:t>
            </a:r>
            <a:endParaRPr lang="pl-P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pl-PL" dirty="0" smtClean="0"/>
                  <a:t>Niech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pl-PL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pl-PL" b="0" i="1" smtClean="0">
                        <a:latin typeface="Cambria Math" panose="02040503050406030204" pitchFamily="18" charset="0"/>
                      </a:rPr>
                      <m:t>, …, </m:t>
                    </m:r>
                    <m:sSub>
                      <m:sSubPr>
                        <m:ctrlPr>
                          <a:rPr lang="pl-PL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pl-PL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pl-PL" dirty="0" smtClean="0"/>
                  <a:t> będą liczbami rzeczywistymi (wszystkie początkowo równe 0).</a:t>
                </a:r>
              </a:p>
              <a:p>
                <a:r>
                  <a:rPr lang="pl-PL" dirty="0" smtClean="0"/>
                  <a:t>Powtarzamy następujące czynności:</a:t>
                </a:r>
              </a:p>
              <a:p>
                <a:pPr marL="457200" indent="-457200">
                  <a:buFont typeface="+mj-lt"/>
                  <a:buAutoNum type="arabicPeriod"/>
                </a:pPr>
                <a:r>
                  <a:rPr lang="pl-PL" dirty="0" smtClean="0"/>
                  <a:t>Wybierz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pl-PL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pl-PL" dirty="0" smtClean="0"/>
                  <a:t>, takie że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pl-PL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pl-PL" b="0" i="1" smtClean="0">
                        <a:latin typeface="Cambria Math" panose="02040503050406030204" pitchFamily="18" charset="0"/>
                      </a:rPr>
                      <m:t>= </m:t>
                    </m:r>
                    <m:func>
                      <m:funcPr>
                        <m:ctrlPr>
                          <a:rPr lang="pl-PL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pl-PL" b="0" i="1" smtClean="0"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pl-PL" b="0" i="0" smtClean="0">
                                <a:latin typeface="Cambria Math" panose="02040503050406030204" pitchFamily="18" charset="0"/>
                              </a:rPr>
                              <m:t>max</m:t>
                            </m:r>
                          </m:e>
                          <m:lim>
                            <m:r>
                              <a:rPr lang="pl-PL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</m:lim>
                        </m:limLow>
                      </m:fName>
                      <m:e>
                        <m:sSub>
                          <m:sSubPr>
                            <m:ctrlPr>
                              <a:rPr lang="pl-PL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pl-PL" b="0" i="1" smtClean="0">
                                <a:latin typeface="Cambria Math" panose="02040503050406030204" pitchFamily="18" charset="0"/>
                              </a:rPr>
                              <m:t>{</m:t>
                            </m:r>
                            <m:r>
                              <a:rPr lang="pl-PL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pl-PL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  <m:r>
                          <a:rPr lang="pl-PL" b="0" i="1" smtClean="0">
                            <a:latin typeface="Cambria Math" panose="02040503050406030204" pitchFamily="18" charset="0"/>
                          </a:rPr>
                          <m:t>}</m:t>
                        </m:r>
                      </m:e>
                    </m:func>
                  </m:oMath>
                </a14:m>
                <a:r>
                  <a:rPr lang="pl-PL" dirty="0" smtClean="0"/>
                  <a:t>, i ustaw jest na 0.</a:t>
                </a:r>
              </a:p>
              <a:p>
                <a:pPr marL="457200" indent="-457200">
                  <a:buFont typeface="+mj-lt"/>
                  <a:buAutoNum type="arabicPeriod"/>
                </a:pPr>
                <a:r>
                  <a:rPr lang="pl-PL" dirty="0" smtClean="0"/>
                  <a:t>Wybierz </a:t>
                </a:r>
                <a14:m>
                  <m:oMath xmlns:m="http://schemas.openxmlformats.org/officeDocument/2006/math">
                    <m:r>
                      <a:rPr lang="pl-PL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pl-PL" dirty="0" smtClean="0"/>
                  <a:t> nieujemnych liczb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pl-PL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pl-PL" i="1">
                        <a:latin typeface="Cambria Math" panose="02040503050406030204" pitchFamily="18" charset="0"/>
                      </a:rPr>
                      <m:t>, …, </m:t>
                    </m:r>
                    <m:sSub>
                      <m:sSub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pl-PL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pl-PL" dirty="0" smtClean="0"/>
                  <a:t>, takich że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ctrlPr>
                          <a:rPr lang="pl-PL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5"/>
                          </m:rPr>
                          <a:rPr lang="pl-PL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pl-PL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pl-PL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sSub>
                          <m:sSubPr>
                            <m:ctrlPr>
                              <a:rPr lang="pl-PL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pl-PL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pl-PL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pl-PL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e>
                    </m:nary>
                  </m:oMath>
                </a14:m>
                <a:r>
                  <a:rPr lang="pl-PL" dirty="0" smtClean="0"/>
                  <a:t>, i dla każdego </a:t>
                </a:r>
                <a14:m>
                  <m:oMath xmlns:m="http://schemas.openxmlformats.org/officeDocument/2006/math">
                    <m:r>
                      <a:rPr lang="pl-PL" b="0" i="1" smtClean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pl-PL" dirty="0" smtClean="0"/>
                  <a:t> ustaw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pl-PL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pl-PL" dirty="0" smtClean="0"/>
                  <a:t> na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pl-PL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pl-PL" b="0" i="1" smtClean="0">
                        <a:latin typeface="Cambria Math" panose="02040503050406030204" pitchFamily="18" charset="0"/>
                      </a:rPr>
                      <m:t>+ </m:t>
                    </m:r>
                    <m:sSub>
                      <m:sSub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pl-PL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pl-PL" dirty="0" smtClean="0"/>
                  <a:t>.</a:t>
                </a:r>
              </a:p>
              <a:p>
                <a:pPr marL="0" indent="0">
                  <a:buNone/>
                </a:pPr>
                <a:r>
                  <a:rPr lang="pl-PL" dirty="0" smtClean="0"/>
                  <a:t>Wtedy każdy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pl-PL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pl-PL" dirty="0" smtClean="0"/>
                  <a:t> jest zawsze mniejszy niż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l-PL" b="0" i="1" smtClean="0"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b>
                        <m:r>
                          <a:rPr lang="pl-PL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pl-PL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b>
                    </m:sSub>
                    <m:r>
                      <a:rPr lang="pl-PL" b="0" i="1" smtClean="0">
                        <a:latin typeface="Cambria Math" panose="02040503050406030204" pitchFamily="18" charset="0"/>
                      </a:rPr>
                      <m:t>+1</m:t>
                    </m:r>
                  </m:oMath>
                </a14:m>
                <a:r>
                  <a:rPr lang="pl-PL" dirty="0" smtClean="0"/>
                  <a:t>.</a:t>
                </a:r>
                <a:endParaRPr lang="pl-PL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3"/>
                <a:stretch>
                  <a:fillRect l="-657" t="-166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3F23-00C5-4475-AC43-87AB48E8821A}" type="slidenum">
              <a:rPr lang="pl-PL" smtClean="0"/>
              <a:t>10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15915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Definicje</a:t>
            </a:r>
            <a:endParaRPr lang="pl-P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pl-PL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pl-PL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acc>
                  </m:oMath>
                </a14:m>
                <a:r>
                  <a:rPr lang="pl-PL" dirty="0" smtClean="0"/>
                  <a:t> maksymalna liczba elementów w strukturze do tej pory</a:t>
                </a:r>
              </a:p>
              <a:p>
                <a:pPr>
                  <a:buFont typeface="Arial" panose="020B0604020202020204" pitchFamily="34" charset="0"/>
                  <a:buChar char="•"/>
                </a:pPr>
                <a:r>
                  <a:rPr lang="pl-PL" dirty="0" smtClean="0"/>
                  <a:t>Zapełnienie kubełka </a:t>
                </a:r>
                <a14:m>
                  <m:oMath xmlns:m="http://schemas.openxmlformats.org/officeDocument/2006/math">
                    <m:r>
                      <a:rPr lang="pl-PL" i="1" dirty="0" smtClean="0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pl-PL" dirty="0" smtClean="0"/>
                  <a:t>:</a:t>
                </a:r>
              </a:p>
              <a:p>
                <a:pPr lvl="1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l-PL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𝜙</m:t>
                    </m:r>
                    <m:r>
                      <a:rPr lang="pl-PL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pl-PL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𝑏</m:t>
                    </m:r>
                    <m:r>
                      <a:rPr lang="pl-PL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 = </m:t>
                    </m:r>
                    <m:r>
                      <a:rPr lang="pl-PL" i="1" dirty="0" err="1" smtClean="0">
                        <a:latin typeface="Cambria Math" panose="02040503050406030204" pitchFamily="18" charset="0"/>
                      </a:rPr>
                      <m:t>𝑠𝑖𝑧𝑒</m:t>
                    </m:r>
                    <m:r>
                      <a:rPr lang="pl-PL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pl-PL" i="1" dirty="0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pl-PL" i="1" dirty="0" smtClean="0">
                        <a:latin typeface="Cambria Math" panose="02040503050406030204" pitchFamily="18" charset="0"/>
                      </a:rPr>
                      <m:t>) /</m:t>
                    </m:r>
                    <m:func>
                      <m:func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pl-PL">
                            <a:latin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sPre>
                          <m:sPrePr>
                            <m:ctrlPr>
                              <a:rPr lang="pl-PL" i="1">
                                <a:latin typeface="Cambria Math" panose="02040503050406030204" pitchFamily="18" charset="0"/>
                              </a:rPr>
                            </m:ctrlPr>
                          </m:sPrePr>
                          <m:sub>
                            <m:r>
                              <a:rPr lang="pl-PL" i="1">
                                <a:latin typeface="Cambria Math" panose="02040503050406030204" pitchFamily="18" charset="0"/>
                              </a:rPr>
                              <m:t> </m:t>
                            </m:r>
                          </m:sub>
                          <m:sup>
                            <m:r>
                              <a:rPr lang="pl-PL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  <m:e>
                            <m:acc>
                              <m:accPr>
                                <m:chr m:val="̂"/>
                                <m:ctrlPr>
                                  <a:rPr lang="pl-PL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pl-PL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</m:acc>
                          </m:e>
                        </m:sPre>
                      </m:e>
                    </m:func>
                  </m:oMath>
                </a14:m>
                <a:endParaRPr lang="pl-PL" dirty="0" smtClean="0"/>
              </a:p>
              <a:p>
                <a:pPr>
                  <a:buFont typeface="Arial" panose="020B0604020202020204" pitchFamily="34" charset="0"/>
                  <a:buChar char="•"/>
                </a:pPr>
                <a:r>
                  <a:rPr lang="pl-PL" dirty="0" smtClean="0"/>
                  <a:t>Krytyczność kubełka </a:t>
                </a:r>
                <a14:m>
                  <m:oMath xmlns:m="http://schemas.openxmlformats.org/officeDocument/2006/math">
                    <m:r>
                      <a:rPr lang="pl-PL" i="1" dirty="0" smtClean="0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pl-PL" dirty="0" smtClean="0"/>
                  <a:t>:</a:t>
                </a:r>
              </a:p>
              <a:p>
                <a:pPr lvl="1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l-PL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  <m:d>
                      <m:dPr>
                        <m:ctrlPr>
                          <a:rPr lang="pl-PL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l-PL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  <m:r>
                          <a:rPr lang="pl-PL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 </m:t>
                        </m:r>
                        <m:acc>
                          <m:accPr>
                            <m:chr m:val="̂"/>
                            <m:ctrlPr>
                              <a:rPr lang="pl-PL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pl-PL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acc>
                      </m:e>
                    </m:d>
                    <m:r>
                      <a:rPr lang="pl-PL" b="0" i="1" smtClean="0">
                        <a:latin typeface="Cambria Math" panose="02040503050406030204" pitchFamily="18" charset="0"/>
                      </a:rPr>
                      <m:t>= </m:t>
                    </m:r>
                    <m:func>
                      <m:funcPr>
                        <m:ctrlPr>
                          <a:rPr lang="pl-PL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pl-PL" b="0" i="1" smtClean="0"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pl-PL" b="0" i="0" smtClean="0">
                                <a:latin typeface="Cambria Math" panose="02040503050406030204" pitchFamily="18" charset="0"/>
                              </a:rPr>
                              <m:t>max</m:t>
                            </m:r>
                          </m:e>
                          <m:lim>
                            <m:r>
                              <a:rPr lang="pl-PL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</m:lim>
                        </m:limLow>
                      </m:fName>
                      <m:e>
                        <m:r>
                          <a:rPr lang="pl-PL" b="0" i="1" smtClean="0">
                            <a:latin typeface="Cambria Math" panose="02040503050406030204" pitchFamily="18" charset="0"/>
                          </a:rPr>
                          <m:t>{0, 0.7</m:t>
                        </m:r>
                        <m:func>
                          <m:funcPr>
                            <m:ctrlPr>
                              <a:rPr lang="pl-PL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pl-PL">
                                <a:latin typeface="Cambria Math" panose="02040503050406030204" pitchFamily="18" charset="0"/>
                              </a:rPr>
                              <m:t>log</m:t>
                            </m:r>
                          </m:fName>
                          <m:e>
                            <m:sPre>
                              <m:sPrePr>
                                <m:ctrlPr>
                                  <a:rPr lang="pl-PL" i="1">
                                    <a:latin typeface="Cambria Math" panose="02040503050406030204" pitchFamily="18" charset="0"/>
                                  </a:rPr>
                                </m:ctrlPr>
                              </m:sPrePr>
                              <m:sub>
                                <m:r>
                                  <a:rPr lang="pl-PL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sub>
                              <m:sup>
                                <m:r>
                                  <a:rPr lang="pl-PL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  <m:e>
                                <m:acc>
                                  <m:accPr>
                                    <m:chr m:val="̂"/>
                                    <m:ctrlPr>
                                      <a:rPr lang="pl-PL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pl-PL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</m:acc>
                              </m:e>
                            </m:sPre>
                          </m:e>
                        </m:func>
                        <m:r>
                          <a:rPr lang="pl-PL" b="0" i="1" smtClean="0">
                            <a:latin typeface="Cambria Math" panose="02040503050406030204" pitchFamily="18" charset="0"/>
                          </a:rPr>
                          <m:t> −</m:t>
                        </m:r>
                        <m:r>
                          <a:rPr lang="pl-PL" b="0" i="1" smtClean="0">
                            <a:latin typeface="Cambria Math" panose="02040503050406030204" pitchFamily="18" charset="0"/>
                          </a:rPr>
                          <m:t>𝑠𝑖𝑧𝑒</m:t>
                        </m:r>
                        <m:d>
                          <m:dPr>
                            <m:ctrlPr>
                              <a:rPr lang="pl-PL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pl-PL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d>
                        <m:r>
                          <a:rPr lang="pl-PL" b="0" i="1" smtClean="0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pl-PL" b="0" i="1" smtClean="0">
                            <a:latin typeface="Cambria Math" panose="02040503050406030204" pitchFamily="18" charset="0"/>
                          </a:rPr>
                          <m:t>𝑠𝑖𝑧𝑒</m:t>
                        </m:r>
                        <m:d>
                          <m:dPr>
                            <m:ctrlPr>
                              <a:rPr lang="pl-PL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pl-PL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d>
                        <m:r>
                          <a:rPr lang="pl-PL" b="0" i="1" smtClean="0">
                            <a:latin typeface="Cambria Math" panose="02040503050406030204" pitchFamily="18" charset="0"/>
                          </a:rPr>
                          <m:t>−1.8</m:t>
                        </m:r>
                        <m:func>
                          <m:funcPr>
                            <m:ctrlPr>
                              <a:rPr lang="pl-PL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pl-PL">
                                <a:latin typeface="Cambria Math" panose="02040503050406030204" pitchFamily="18" charset="0"/>
                              </a:rPr>
                              <m:t>log</m:t>
                            </m:r>
                          </m:fName>
                          <m:e>
                            <m:sPre>
                              <m:sPrePr>
                                <m:ctrlPr>
                                  <a:rPr lang="pl-PL" i="1">
                                    <a:latin typeface="Cambria Math" panose="02040503050406030204" pitchFamily="18" charset="0"/>
                                  </a:rPr>
                                </m:ctrlPr>
                              </m:sPrePr>
                              <m:sub>
                                <m:r>
                                  <a:rPr lang="pl-PL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sub>
                              <m:sup>
                                <m:r>
                                  <a:rPr lang="pl-PL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  <m:e>
                                <m:acc>
                                  <m:accPr>
                                    <m:chr m:val="̂"/>
                                    <m:ctrlPr>
                                      <a:rPr lang="pl-PL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pl-PL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</m:acc>
                              </m:e>
                            </m:sPre>
                          </m:e>
                        </m:func>
                        <m:r>
                          <a:rPr lang="pl-PL" b="0" i="1" smtClean="0">
                            <a:latin typeface="Cambria Math" panose="02040503050406030204" pitchFamily="18" charset="0"/>
                          </a:rPr>
                          <m:t>}</m:t>
                        </m:r>
                      </m:e>
                    </m:func>
                  </m:oMath>
                </a14:m>
                <a:endParaRPr lang="pl-PL" dirty="0" smtClean="0"/>
              </a:p>
              <a:p>
                <a:pPr>
                  <a:buFont typeface="Arial" panose="020B0604020202020204" pitchFamily="34" charset="0"/>
                  <a:buChar char="•"/>
                </a:pPr>
                <a:r>
                  <a:rPr lang="pl-PL" dirty="0" smtClean="0"/>
                  <a:t>Kubełek nazwiemy krytycznym, gdy </a:t>
                </a:r>
                <a14:m>
                  <m:oMath xmlns:m="http://schemas.openxmlformats.org/officeDocument/2006/math">
                    <m:r>
                      <a:rPr lang="pl-PL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  <m:d>
                      <m:dPr>
                        <m:ctrlPr>
                          <a:rPr lang="pl-PL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l-PL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  <m:r>
                          <a:rPr lang="pl-PL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 </m:t>
                        </m:r>
                        <m:acc>
                          <m:accPr>
                            <m:chr m:val="̂"/>
                            <m:ctrlPr>
                              <a:rPr lang="pl-PL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pl-PL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acc>
                      </m:e>
                    </m:d>
                  </m:oMath>
                </a14:m>
                <a:r>
                  <a:rPr lang="pl-PL" dirty="0" smtClean="0"/>
                  <a:t> &gt; 0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3"/>
                <a:stretch>
                  <a:fillRect l="-538" t="-166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3F23-00C5-4475-AC43-87AB48E8821A}" type="slidenum">
              <a:rPr lang="pl-PL" smtClean="0"/>
              <a:t>11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55318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Zarządzanie kubełkami</a:t>
            </a:r>
            <a:endParaRPr lang="pl-P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>
                  <a:buFont typeface="Arial" panose="020B0604020202020204" pitchFamily="34" charset="0"/>
                  <a:buChar char="•"/>
                </a:pPr>
                <a:r>
                  <a:rPr lang="pl-PL" dirty="0" smtClean="0"/>
                  <a:t>Split</a:t>
                </a:r>
              </a:p>
              <a:p>
                <a:pPr lvl="1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l-PL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𝜙</m:t>
                    </m:r>
                    <m:r>
                      <a:rPr lang="pl-PL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pl-PL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𝑏</m:t>
                    </m:r>
                    <m:r>
                      <a:rPr lang="pl-PL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pl-PL" dirty="0" smtClean="0"/>
                  <a:t> &gt; 1.8</a:t>
                </a:r>
              </a:p>
              <a:p>
                <a:pPr lvl="1">
                  <a:buFont typeface="Arial" panose="020B0604020202020204" pitchFamily="34" charset="0"/>
                  <a:buChar char="•"/>
                </a:pPr>
                <a:r>
                  <a:rPr lang="pl-PL" dirty="0" smtClean="0"/>
                  <a:t>Dzielimy kubełek na dwa podobnej wielkości</a:t>
                </a:r>
              </a:p>
              <a:p>
                <a:pPr>
                  <a:buFont typeface="Arial" panose="020B0604020202020204" pitchFamily="34" charset="0"/>
                  <a:buChar char="•"/>
                </a:pPr>
                <a:r>
                  <a:rPr lang="pl-PL" dirty="0" smtClean="0"/>
                  <a:t>Transfer</a:t>
                </a:r>
              </a:p>
              <a:p>
                <a:pPr lvl="1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l-PL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𝜙</m:t>
                    </m:r>
                    <m:r>
                      <a:rPr lang="pl-PL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pl-PL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𝑏</m:t>
                    </m:r>
                    <m:r>
                      <a:rPr lang="pl-PL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pl-PL" dirty="0" smtClean="0"/>
                  <a:t> &lt; 0.7 oraz sąsiad </a:t>
                </a:r>
                <a14:m>
                  <m:oMath xmlns:m="http://schemas.openxmlformats.org/officeDocument/2006/math">
                    <m:r>
                      <a:rPr lang="pl-PL" b="0" i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pl-PL" b="0" i="1" smtClean="0">
                        <a:latin typeface="Cambria Math" panose="02040503050406030204" pitchFamily="18" charset="0"/>
                      </a:rPr>
                      <m:t>′</m:t>
                    </m:r>
                  </m:oMath>
                </a14:m>
                <a:r>
                  <a:rPr lang="pl-PL" dirty="0" smtClean="0"/>
                  <a:t> ma </a:t>
                </a:r>
                <a14:m>
                  <m:oMath xmlns:m="http://schemas.openxmlformats.org/officeDocument/2006/math">
                    <m:r>
                      <a:rPr lang="pl-PL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𝜙</m:t>
                    </m:r>
                    <m:d>
                      <m:dPr>
                        <m:ctrlPr>
                          <a:rPr lang="pl-PL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pl-PL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pl-PL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pl-PL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e>
                    </m:d>
                    <m:r>
                      <a:rPr lang="pl-PL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&gt;1</m:t>
                    </m:r>
                    <m:r>
                      <a:rPr lang="pl-PL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endParaRPr lang="pl-PL" dirty="0" smtClean="0">
                  <a:ea typeface="Cambria Math" panose="02040503050406030204" pitchFamily="18" charset="0"/>
                </a:endParaRPr>
              </a:p>
              <a:p>
                <a:pPr lvl="1">
                  <a:buFont typeface="Arial" panose="020B0604020202020204" pitchFamily="34" charset="0"/>
                  <a:buChar char="•"/>
                </a:pPr>
                <a:r>
                  <a:rPr lang="pl-PL" dirty="0" smtClean="0"/>
                  <a:t>Wyrównaj wielkości kubełków </a:t>
                </a:r>
                <a14:m>
                  <m:oMath xmlns:m="http://schemas.openxmlformats.org/officeDocument/2006/math">
                    <m:r>
                      <a:rPr lang="pl-PL" i="1" dirty="0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pl-PL" i="1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pl-PL" i="1" dirty="0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pl-PL" i="1" dirty="0" smtClean="0">
                        <a:latin typeface="Cambria Math" panose="02040503050406030204" pitchFamily="18" charset="0"/>
                      </a:rPr>
                      <m:t>’</m:t>
                    </m:r>
                  </m:oMath>
                </a14:m>
                <a:endParaRPr lang="pl-PL" dirty="0" smtClean="0"/>
              </a:p>
              <a:p>
                <a:pPr>
                  <a:buFont typeface="Arial" panose="020B0604020202020204" pitchFamily="34" charset="0"/>
                  <a:buChar char="•"/>
                </a:pPr>
                <a:r>
                  <a:rPr lang="pl-PL" dirty="0" err="1" smtClean="0"/>
                  <a:t>Fuse</a:t>
                </a:r>
                <a:endParaRPr lang="pl-PL" dirty="0" smtClean="0"/>
              </a:p>
              <a:p>
                <a:pPr lvl="1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l-PL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𝜙</m:t>
                    </m:r>
                    <m:r>
                      <a:rPr lang="pl-PL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pl-PL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𝑏</m:t>
                    </m:r>
                    <m:r>
                      <a:rPr lang="pl-PL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pl-PL" dirty="0" smtClean="0"/>
                  <a:t> &lt; 0.7 oraz transfer nie jest możliwy</a:t>
                </a:r>
              </a:p>
              <a:p>
                <a:pPr lvl="1">
                  <a:buFont typeface="Arial" panose="020B0604020202020204" pitchFamily="34" charset="0"/>
                  <a:buChar char="•"/>
                </a:pPr>
                <a:r>
                  <a:rPr lang="pl-PL" dirty="0" smtClean="0"/>
                  <a:t>Usuwamy kubełek </a:t>
                </a:r>
                <a14:m>
                  <m:oMath xmlns:m="http://schemas.openxmlformats.org/officeDocument/2006/math">
                    <m:r>
                      <a:rPr lang="pl-PL" i="1" dirty="0" smtClean="0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pl-PL" dirty="0" smtClean="0"/>
                  <a:t>, elementy z </a:t>
                </a:r>
                <a14:m>
                  <m:oMath xmlns:m="http://schemas.openxmlformats.org/officeDocument/2006/math">
                    <m:r>
                      <a:rPr lang="pl-PL" i="1" dirty="0" smtClean="0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pl-PL" dirty="0" smtClean="0"/>
                  <a:t> przenosimy do </a:t>
                </a:r>
                <a14:m>
                  <m:oMath xmlns:m="http://schemas.openxmlformats.org/officeDocument/2006/math">
                    <m:r>
                      <a:rPr lang="pl-PL" i="1" dirty="0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pl-PL" i="1" dirty="0" smtClean="0">
                        <a:latin typeface="Cambria Math" panose="02040503050406030204" pitchFamily="18" charset="0"/>
                      </a:rPr>
                      <m:t>’</m:t>
                    </m:r>
                  </m:oMath>
                </a14:m>
                <a:endParaRPr lang="pl-PL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3"/>
                <a:stretch>
                  <a:fillRect l="-538" t="-166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3F23-00C5-4475-AC43-87AB48E8821A}" type="slidenum">
              <a:rPr lang="pl-PL" smtClean="0"/>
              <a:t>12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05733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Struktura kubełków</a:t>
            </a:r>
            <a:endParaRPr lang="pl-P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>
                  <a:buFont typeface="Arial" panose="020B0604020202020204" pitchFamily="34" charset="0"/>
                  <a:buChar char="•"/>
                </a:pPr>
                <a:r>
                  <a:rPr lang="pl-PL" dirty="0" smtClean="0"/>
                  <a:t>Każdy kubełek reprezentujemy jako drzewo wysokości 3 o współczynniku rozgałęzienia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Θ</m:t>
                    </m:r>
                    <m:r>
                      <a:rPr lang="pl-PL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func>
                      <m:func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pl-PL">
                            <a:latin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sPre>
                          <m:sPrePr>
                            <m:ctrlPr>
                              <a:rPr lang="pl-PL" i="1">
                                <a:latin typeface="Cambria Math" panose="02040503050406030204" pitchFamily="18" charset="0"/>
                              </a:rPr>
                            </m:ctrlPr>
                          </m:sPrePr>
                          <m:sub>
                            <m:r>
                              <a:rPr lang="pl-PL" i="1">
                                <a:latin typeface="Cambria Math" panose="02040503050406030204" pitchFamily="18" charset="0"/>
                              </a:rPr>
                              <m:t> </m:t>
                            </m:r>
                          </m:sub>
                          <m:sup>
                            <m:r>
                              <a:rPr lang="pl-PL" i="1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pl-PL" b="0" i="1" smtClean="0">
                                <a:latin typeface="Cambria Math" panose="02040503050406030204" pitchFamily="18" charset="0"/>
                              </a:rPr>
                              <m:t>/3</m:t>
                            </m:r>
                          </m:sup>
                          <m:e>
                            <m:acc>
                              <m:accPr>
                                <m:chr m:val="̂"/>
                                <m:ctrlPr>
                                  <a:rPr lang="pl-PL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pl-PL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</m:acc>
                          </m:e>
                        </m:sPre>
                      </m:e>
                    </m:func>
                  </m:oMath>
                </a14:m>
                <a:r>
                  <a:rPr lang="pl-PL" dirty="0" smtClean="0"/>
                  <a:t>)</a:t>
                </a:r>
              </a:p>
              <a:p>
                <a:pPr>
                  <a:buFont typeface="Arial" panose="020B0604020202020204" pitchFamily="34" charset="0"/>
                  <a:buChar char="•"/>
                </a:pPr>
                <a:r>
                  <a:rPr lang="pl-PL" dirty="0" smtClean="0"/>
                  <a:t>Każdy wewnętrzny wierzchołek przechowuje zbiór maksymalnych elementów swoich poddrzew (w sposób przedstawiony dalej)</a:t>
                </a:r>
              </a:p>
              <a:p>
                <a:pPr>
                  <a:buFont typeface="Arial" panose="020B0604020202020204" pitchFamily="34" charset="0"/>
                  <a:buChar char="•"/>
                </a:pPr>
                <a:r>
                  <a:rPr lang="pl-PL" dirty="0" smtClean="0"/>
                  <a:t>Operacja balansowania dba o właściwy rozmiar kubełków</a:t>
                </a:r>
                <a:endParaRPr lang="pl-PL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3"/>
                <a:stretch>
                  <a:fillRect l="-538" t="-1667" r="-65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3F23-00C5-4475-AC43-87AB48E8821A}" type="slidenum">
              <a:rPr lang="pl-PL" smtClean="0"/>
              <a:t>13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59136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Struktura dla zbioru maksimów (1)</a:t>
            </a:r>
            <a:endParaRPr lang="pl-P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pl-PL" dirty="0" smtClean="0"/>
              <a:t>Uaktualnienia w czasie stałym (gdy znamy już miejsce, w które wstawiamy/usuwamy)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 smtClean="0"/>
              <a:t>Wyszukiwanie w czasie logarytmicznym od odległości d.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 smtClean="0"/>
              <a:t>Mamy przygotowane pewne tablice.</a:t>
            </a:r>
            <a:endParaRPr lang="pl-P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3F23-00C5-4475-AC43-87AB48E8821A}" type="slidenum">
              <a:rPr lang="pl-PL" smtClean="0"/>
              <a:t>14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4319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Struktura dla zbioru maksimów (2)</a:t>
            </a:r>
            <a:endParaRPr lang="pl-P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>
                  <a:buFont typeface="Arial" panose="020B0604020202020204" pitchFamily="34" charset="0"/>
                  <a:buChar char="•"/>
                </a:pPr>
                <a:r>
                  <a:rPr lang="pl-PL" dirty="0" smtClean="0"/>
                  <a:t>Tablica A[1..k]</a:t>
                </a:r>
              </a:p>
              <a:p>
                <a:pPr lvl="1">
                  <a:buFont typeface="Arial" panose="020B0604020202020204" pitchFamily="34" charset="0"/>
                  <a:buChar char="•"/>
                </a:pPr>
                <a:r>
                  <a:rPr lang="pl-PL" dirty="0" smtClean="0"/>
                  <a:t>Wskaźniki do elementów</a:t>
                </a:r>
              </a:p>
              <a:p>
                <a:pPr>
                  <a:buFont typeface="Arial" panose="020B0604020202020204" pitchFamily="34" charset="0"/>
                  <a:buChar char="•"/>
                </a:pPr>
                <a:r>
                  <a:rPr lang="pl-PL" dirty="0" smtClean="0"/>
                  <a:t>Tablica Perm[1..k]</a:t>
                </a:r>
              </a:p>
              <a:p>
                <a:pPr lvl="1">
                  <a:buFont typeface="Arial" panose="020B0604020202020204" pitchFamily="34" charset="0"/>
                  <a:buChar char="•"/>
                </a:pPr>
                <a:r>
                  <a:rPr lang="pl-PL" dirty="0" smtClean="0"/>
                  <a:t>Reprezentacja permutacji elementów z A</a:t>
                </a:r>
              </a:p>
              <a:p>
                <a:pPr lvl="1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l-PL" b="0" i="1" smtClean="0">
                        <a:latin typeface="Cambria Math" panose="02040503050406030204" pitchFamily="18" charset="0"/>
                      </a:rPr>
                      <m:t>𝑃𝑒𝑟𝑚</m:t>
                    </m:r>
                    <m:d>
                      <m:dPr>
                        <m:begChr m:val="["/>
                        <m:endChr m:val="]"/>
                        <m:ctrlPr>
                          <a:rPr lang="pl-PL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l-PL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</m:d>
                    <m:r>
                      <a:rPr lang="pl-PL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"/>
                        <m:ctrlPr>
                          <a:rPr lang="pl-PL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pl-PL" b="0" i="1" smtClean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pl-PL" b="0" i="1" smtClean="0">
                                <a:latin typeface="Cambria Math" panose="02040503050406030204" pitchFamily="18" charset="0"/>
                              </a:rPr>
                              <m:t>0,  </m:t>
                            </m:r>
                            <m:r>
                              <a:rPr lang="pl-PL" b="0" i="1" smtClean="0">
                                <a:latin typeface="Cambria Math" panose="02040503050406030204" pitchFamily="18" charset="0"/>
                              </a:rPr>
                              <m:t>𝐴</m:t>
                            </m:r>
                            <m:d>
                              <m:dPr>
                                <m:begChr m:val="["/>
                                <m:endChr m:val="]"/>
                                <m:ctrlPr>
                                  <a:rPr lang="pl-PL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pl-PL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e>
                            </m:d>
                            <m:r>
                              <a:rPr lang="pl-PL" b="0" i="1" smtClean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pl-PL" b="0" i="1" smtClean="0">
                                <a:latin typeface="Cambria Math" panose="02040503050406030204" pitchFamily="18" charset="0"/>
                              </a:rPr>
                              <m:t>𝑛𝑢𝑙𝑙</m:t>
                            </m:r>
                          </m:e>
                          <m:e>
                            <m:r>
                              <a:rPr lang="pl-PL" b="0" i="1" smtClean="0">
                                <a:latin typeface="Cambria Math" panose="02040503050406030204" pitchFamily="18" charset="0"/>
                              </a:rPr>
                              <m:t>&amp;</m:t>
                            </m:r>
                            <m:d>
                              <m:dPr>
                                <m:begChr m:val="|"/>
                                <m:endChr m:val="|"/>
                                <m:ctrlPr>
                                  <a:rPr lang="pl-PL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pl-PL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pl-PL" b="0" i="1" smtClean="0">
                                        <a:latin typeface="Cambria Math" panose="02040503050406030204" pitchFamily="18" charset="0"/>
                                      </a:rPr>
                                      <m:t>𝑘𝑒𝑦</m:t>
                                    </m:r>
                                    <m:d>
                                      <m:dPr>
                                        <m:ctrlPr>
                                          <a:rPr lang="pl-PL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pl-PL" b="0" i="1" smtClean="0">
                                            <a:latin typeface="Cambria Math" panose="02040503050406030204" pitchFamily="18" charset="0"/>
                                          </a:rPr>
                                          <m:t>𝐴</m:t>
                                        </m:r>
                                        <m:d>
                                          <m:dPr>
                                            <m:begChr m:val="["/>
                                            <m:endChr m:val="]"/>
                                            <m:ctrlPr>
                                              <a:rPr lang="pl-PL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pl-PL" b="0" i="1" smtClean="0">
                                                <a:latin typeface="Cambria Math" panose="02040503050406030204" pitchFamily="18" charset="0"/>
                                              </a:rPr>
                                              <m:t>𝑗</m:t>
                                            </m:r>
                                          </m:e>
                                        </m:d>
                                      </m:e>
                                    </m:d>
                                    <m:r>
                                      <a:rPr lang="pl-PL" b="0" i="1" smtClean="0">
                                        <a:latin typeface="Cambria Math" panose="02040503050406030204" pitchFamily="18" charset="0"/>
                                      </a:rPr>
                                      <m:t>:</m:t>
                                    </m:r>
                                    <m:r>
                                      <a:rPr lang="pl-PL" b="0" i="1" smtClean="0"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  <m:r>
                                      <a:rPr lang="pl-PL" b="0" i="1" smtClean="0">
                                        <a:latin typeface="Cambria Math" panose="02040503050406030204" pitchFamily="18" charset="0"/>
                                      </a:rPr>
                                      <m:t> ≤</m:t>
                                    </m:r>
                                    <m:r>
                                      <a:rPr lang="pl-PL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𝑖</m:t>
                                    </m:r>
                                    <m:r>
                                      <a:rPr lang="pl-PL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 ∧</m:t>
                                    </m:r>
                                    <m:r>
                                      <a:rPr lang="pl-PL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𝑘𝑒𝑦</m:t>
                                    </m:r>
                                    <m:d>
                                      <m:dPr>
                                        <m:ctrlPr>
                                          <a:rPr lang="pl-PL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pl-PL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𝐴</m:t>
                                        </m:r>
                                        <m:d>
                                          <m:dPr>
                                            <m:begChr m:val="["/>
                                            <m:endChr m:val="]"/>
                                            <m:ctrlPr>
                                              <a:rPr lang="pl-PL" b="0" i="1" smtClean="0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pl-PL" b="0" i="1" smtClean="0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𝑗</m:t>
                                            </m:r>
                                          </m:e>
                                        </m:d>
                                      </m:e>
                                    </m:d>
                                    <m:r>
                                      <a:rPr lang="pl-PL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≤</m:t>
                                    </m:r>
                                    <m:r>
                                      <a:rPr lang="pl-PL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𝑘𝑒𝑦</m:t>
                                    </m:r>
                                    <m:d>
                                      <m:dPr>
                                        <m:ctrlPr>
                                          <a:rPr lang="pl-PL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pl-PL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𝐴</m:t>
                                        </m:r>
                                        <m:d>
                                          <m:dPr>
                                            <m:begChr m:val="["/>
                                            <m:endChr m:val="]"/>
                                            <m:ctrlPr>
                                              <a:rPr lang="pl-PL" b="0" i="1" smtClean="0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pl-PL" b="0" i="1" smtClean="0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𝑖</m:t>
                                            </m:r>
                                          </m:e>
                                        </m:d>
                                      </m:e>
                                    </m:d>
                                  </m:e>
                                </m:d>
                              </m:e>
                            </m:d>
                            <m:r>
                              <a:rPr lang="pl-PL" b="0" i="1" smtClean="0">
                                <a:latin typeface="Cambria Math" panose="02040503050406030204" pitchFamily="18" charset="0"/>
                              </a:rPr>
                              <m:t>,  </m:t>
                            </m:r>
                            <m:r>
                              <a:rPr lang="pl-PL" b="0" i="1" smtClean="0">
                                <a:latin typeface="Cambria Math" panose="02040503050406030204" pitchFamily="18" charset="0"/>
                              </a:rPr>
                              <m:t>𝑤𝑝𝑝</m:t>
                            </m:r>
                            <m:r>
                              <a:rPr lang="pl-PL" b="0" i="1" smtClean="0">
                                <a:latin typeface="Cambria Math" panose="02040503050406030204" pitchFamily="1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pl-PL" b="0" dirty="0" smtClean="0"/>
              </a:p>
              <a:p>
                <a:pPr>
                  <a:buFont typeface="Arial" panose="020B0604020202020204" pitchFamily="34" charset="0"/>
                  <a:buChar char="•"/>
                </a:pPr>
                <a:r>
                  <a:rPr lang="pl-PL" dirty="0" smtClean="0"/>
                  <a:t>Lista elementów L</a:t>
                </a:r>
              </a:p>
              <a:p>
                <a:pPr lvl="1">
                  <a:buFont typeface="Arial" panose="020B0604020202020204" pitchFamily="34" charset="0"/>
                  <a:buChar char="•"/>
                </a:pPr>
                <a:r>
                  <a:rPr lang="pl-PL" dirty="0" smtClean="0"/>
                  <a:t>Element wie jaki ma indeks w tablicy A</a:t>
                </a:r>
                <a:endParaRPr lang="pl-PL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3"/>
                <a:stretch>
                  <a:fillRect l="-538" t="-166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3F23-00C5-4475-AC43-87AB48E8821A}" type="slidenum">
              <a:rPr lang="pl-PL" smtClean="0"/>
              <a:t>15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384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pl-PL" dirty="0" smtClean="0"/>
              <a:t>Insert: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dirty="0" smtClean="0"/>
              <a:t>Ustalamy j, takie że A[j] wskazuje na klucz, za którym będzie wstawiony nowy element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dirty="0" smtClean="0"/>
              <a:t>Wstawiamy element do listy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dirty="0" smtClean="0"/>
              <a:t>Ustawiamy A[|S|+1] żeby wskazywało na ten element, zwiększamy |S|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dirty="0" smtClean="0"/>
              <a:t>Uaktualniamy Perm</a:t>
            </a:r>
            <a:endParaRPr lang="pl-PL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pl-PL" dirty="0" err="1" smtClean="0"/>
              <a:t>Delete</a:t>
            </a:r>
            <a:r>
              <a:rPr lang="pl-PL" dirty="0" smtClean="0"/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dirty="0" smtClean="0"/>
              <a:t>Ustalamy j, takie że A[j] wskazuje na klucz do usunięcia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dirty="0" smtClean="0"/>
              <a:t>Zamieniamy A[j] z A[|S|], ustawiamy A[|S|] na </a:t>
            </a:r>
            <a:r>
              <a:rPr lang="pl-PL" dirty="0" err="1" smtClean="0"/>
              <a:t>null</a:t>
            </a:r>
            <a:endParaRPr lang="pl-PL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dirty="0" smtClean="0"/>
              <a:t>Usuwamy element z listy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dirty="0" smtClean="0"/>
              <a:t>Poprawiamy element wskazywany przez A[j], tak żeby wskazywał na A[j]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dirty="0" smtClean="0"/>
              <a:t>Uaktualniamy Perm</a:t>
            </a:r>
            <a:endParaRPr lang="pl-P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3F23-00C5-4475-AC43-87AB48E8821A}" type="slidenum">
              <a:rPr lang="pl-PL" smtClean="0"/>
              <a:t>16</a:t>
            </a:fld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Struktura dla zbioru maksimów (3)	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57319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Struktura dla zbioru maksimów (4)</a:t>
            </a:r>
            <a:endParaRPr lang="pl-P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pl-PL" dirty="0" smtClean="0"/>
                  <a:t>Funkcje pomocnicze:</a:t>
                </a:r>
              </a:p>
              <a:p>
                <a:pPr>
                  <a:buFont typeface="Arial" panose="020B0604020202020204" pitchFamily="34" charset="0"/>
                  <a:buChar char="•"/>
                </a:pPr>
                <a:r>
                  <a:rPr lang="pl-PL" dirty="0" err="1" smtClean="0"/>
                  <a:t>UpdatePerm</a:t>
                </a:r>
                <a:r>
                  <a:rPr lang="pl-PL" dirty="0" smtClean="0"/>
                  <a:t>(Perm, </a:t>
                </a:r>
                <a:r>
                  <a:rPr lang="pl-PL" dirty="0" err="1" smtClean="0"/>
                  <a:t>rank</a:t>
                </a:r>
                <a:r>
                  <a:rPr lang="pl-PL" dirty="0" smtClean="0"/>
                  <a:t>, </a:t>
                </a:r>
                <a:r>
                  <a:rPr lang="pl-PL" dirty="0" err="1" smtClean="0"/>
                  <a:t>operation</a:t>
                </a:r>
                <a:r>
                  <a:rPr lang="pl-PL" dirty="0" smtClean="0"/>
                  <a:t>)</a:t>
                </a:r>
              </a:p>
              <a:p>
                <a:pPr>
                  <a:buFont typeface="Arial" panose="020B0604020202020204" pitchFamily="34" charset="0"/>
                  <a:buChar char="•"/>
                </a:pPr>
                <a:r>
                  <a:rPr lang="pl-PL" dirty="0" err="1" smtClean="0"/>
                  <a:t>GetRank</a:t>
                </a:r>
                <a:r>
                  <a:rPr lang="pl-PL" dirty="0" smtClean="0"/>
                  <a:t>(Perm, i)</a:t>
                </a:r>
              </a:p>
              <a:p>
                <a:pPr>
                  <a:buFont typeface="Arial" panose="020B0604020202020204" pitchFamily="34" charset="0"/>
                  <a:buChar char="•"/>
                </a:pPr>
                <a:r>
                  <a:rPr lang="pl-PL" dirty="0" err="1" smtClean="0"/>
                  <a:t>GetIndex</a:t>
                </a:r>
                <a:r>
                  <a:rPr lang="pl-PL" dirty="0" smtClean="0"/>
                  <a:t>(Perm, i)</a:t>
                </a:r>
              </a:p>
              <a:p>
                <a:pPr marL="0" indent="0">
                  <a:buNone/>
                </a:pPr>
                <a:r>
                  <a:rPr lang="pl-PL" dirty="0" smtClean="0"/>
                  <a:t>Perm zajmuje </a:t>
                </a:r>
                <a14:m>
                  <m:oMath xmlns:m="http://schemas.openxmlformats.org/officeDocument/2006/math">
                    <m:r>
                      <a:rPr lang="pl-PL" b="0" i="1" smtClean="0">
                        <a:latin typeface="Cambria Math" panose="02040503050406030204" pitchFamily="18" charset="0"/>
                      </a:rPr>
                      <m:t>𝑘</m:t>
                    </m:r>
                    <m:d>
                      <m:dPr>
                        <m:begChr m:val="⌈"/>
                        <m:endChr m:val="⌉"/>
                        <m:ctrlPr>
                          <a:rPr lang="pl-PL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unc>
                          <m:funcPr>
                            <m:ctrlPr>
                              <a:rPr lang="pl-PL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pl-PL" b="0" i="0" smtClean="0">
                                <a:latin typeface="Cambria Math" panose="02040503050406030204" pitchFamily="18" charset="0"/>
                              </a:rPr>
                              <m:t>log</m:t>
                            </m:r>
                          </m:fName>
                          <m:e>
                            <m:r>
                              <a:rPr lang="pl-PL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</m:func>
                      </m:e>
                    </m:d>
                  </m:oMath>
                </a14:m>
                <a:r>
                  <a:rPr lang="pl-PL" dirty="0" smtClean="0"/>
                  <a:t> bitów. Potrafimy to upakować do słowa maszynowego.</a:t>
                </a:r>
              </a:p>
              <a:p>
                <a:pPr marL="0" indent="0">
                  <a:buNone/>
                </a:pPr>
                <a:r>
                  <a:rPr lang="pl-PL" dirty="0" smtClean="0"/>
                  <a:t>Ponadto stablicowanie </a:t>
                </a:r>
                <a:r>
                  <a:rPr lang="pl-PL" dirty="0" err="1" smtClean="0"/>
                  <a:t>UpdatePerm</a:t>
                </a:r>
                <a:r>
                  <a:rPr lang="pl-PL" dirty="0" smtClean="0"/>
                  <a:t> zajmie </a:t>
                </a:r>
                <a14:m>
                  <m:oMath xmlns:m="http://schemas.openxmlformats.org/officeDocument/2006/math">
                    <m:r>
                      <a:rPr lang="pl-PL" b="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pl-PL" b="0" i="1" smtClean="0">
                        <a:latin typeface="Cambria Math" panose="02040503050406030204" pitchFamily="18" charset="0"/>
                      </a:rPr>
                      <m:t>𝑘</m:t>
                    </m:r>
                    <m:r>
                      <a:rPr lang="pl-PL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⋅</m:t>
                    </m:r>
                    <m:sSup>
                      <m:sSupPr>
                        <m:ctrlPr>
                          <a:rPr lang="pl-PL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pl-PL" i="1">
                            <a:latin typeface="Cambria Math" panose="02040503050406030204" pitchFamily="18" charset="0"/>
                          </a:rPr>
                          <m:t>𝑘</m:t>
                        </m:r>
                        <m:d>
                          <m:dPr>
                            <m:begChr m:val="⌈"/>
                            <m:endChr m:val="⌉"/>
                            <m:ctrlPr>
                              <a:rPr lang="pl-PL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unc>
                              <m:funcPr>
                                <m:ctrlPr>
                                  <a:rPr lang="pl-PL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pl-PL">
                                    <a:latin typeface="Cambria Math" panose="02040503050406030204" pitchFamily="18" charset="0"/>
                                  </a:rPr>
                                  <m:t>log</m:t>
                                </m:r>
                              </m:fName>
                              <m:e>
                                <m:r>
                                  <a:rPr lang="pl-PL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</m:func>
                          </m:e>
                        </m:d>
                      </m:sup>
                    </m:sSup>
                  </m:oMath>
                </a14:m>
                <a:r>
                  <a:rPr lang="pl-PL" dirty="0" smtClean="0"/>
                  <a:t>, a to jest </a:t>
                </a:r>
                <a14:m>
                  <m:oMath xmlns:m="http://schemas.openxmlformats.org/officeDocument/2006/math">
                    <m:r>
                      <a:rPr lang="pl-PL" b="0" i="1" smtClean="0">
                        <a:latin typeface="Cambria Math" panose="02040503050406030204" pitchFamily="18" charset="0"/>
                      </a:rPr>
                      <m:t>𝑂</m:t>
                    </m:r>
                    <m:r>
                      <a:rPr lang="pl-PL" b="0" i="1" smtClean="0"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pl-PL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b="0" i="1" smtClean="0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p>
                        <m:sSub>
                          <m:sSubPr>
                            <m:ctrlPr>
                              <a:rPr lang="pl-PL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pl-PL" b="0" i="1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pl-PL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sup>
                    </m:sSup>
                    <m:r>
                      <a:rPr lang="pl-PL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pl-PL" dirty="0" smtClean="0"/>
                  <a:t>.</a:t>
                </a:r>
                <a:endParaRPr lang="pl-PL" dirty="0"/>
              </a:p>
            </p:txBody>
          </p:sp>
        </mc:Choice>
        <mc:Fallback xmlns="">
          <p:sp>
            <p:nvSpPr>
              <p:cNvPr id="7" name="Content Placeholder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3"/>
                <a:stretch>
                  <a:fillRect l="-597" t="-166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3F23-00C5-4475-AC43-87AB48E8821A}" type="slidenum">
              <a:rPr lang="pl-PL" smtClean="0"/>
              <a:t>17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78692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Zarządzanie kubełkiem</a:t>
            </a:r>
            <a:endParaRPr lang="pl-P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r>
                      <a:rPr lang="pl-PL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𝛽</m:t>
                    </m:r>
                    <m:r>
                      <a:rPr lang="pl-PL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pl-PL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pl-PL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sPre>
                          <m:sPrePr>
                            <m:ctrlPr>
                              <a:rPr lang="pl-PL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PrePr>
                          <m:sub/>
                          <m:sup>
                            <m:r>
                              <a:rPr lang="pl-PL" b="0" i="1" smtClean="0">
                                <a:latin typeface="Cambria Math" panose="02040503050406030204" pitchFamily="18" charset="0"/>
                              </a:rPr>
                              <m:t>2/3</m:t>
                            </m:r>
                          </m:sup>
                          <m:e>
                            <m:acc>
                              <m:accPr>
                                <m:chr m:val="̂"/>
                                <m:ctrlPr>
                                  <a:rPr lang="pl-PL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pl-PL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</m:acc>
                          </m:e>
                        </m:sPre>
                      </m:e>
                    </m:func>
                  </m:oMath>
                </a14:m>
                <a:endParaRPr lang="pl-PL" dirty="0" smtClean="0"/>
              </a:p>
              <a:p>
                <a:pPr>
                  <a:buFont typeface="Arial" panose="020B0604020202020204" pitchFamily="34" charset="0"/>
                  <a:buChar char="•"/>
                </a:pPr>
                <a:r>
                  <a:rPr lang="pl-PL" dirty="0" smtClean="0"/>
                  <a:t>Zapewniamy, żeby węzły wewnętrzne miały pomiędzy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pl-PL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l-PL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num>
                      <m:den>
                        <m:r>
                          <a:rPr lang="pl-PL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pl-PL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pl-PL" dirty="0" smtClean="0"/>
                  <a:t> a </a:t>
                </a:r>
                <a14:m>
                  <m:oMath xmlns:m="http://schemas.openxmlformats.org/officeDocument/2006/math">
                    <m:r>
                      <a:rPr lang="pl-PL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</m:t>
                    </m:r>
                    <m:r>
                      <a:rPr lang="pl-PL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𝛽</m:t>
                    </m:r>
                    <m:r>
                      <a:rPr lang="pl-PL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+1</m:t>
                    </m:r>
                  </m:oMath>
                </a14:m>
                <a:r>
                  <a:rPr lang="pl-PL" dirty="0" smtClean="0"/>
                  <a:t> dzieci.</a:t>
                </a:r>
              </a:p>
              <a:p>
                <a:pPr>
                  <a:buFont typeface="Arial" panose="020B0604020202020204" pitchFamily="34" charset="0"/>
                  <a:buChar char="•"/>
                </a:pPr>
                <a:r>
                  <a:rPr lang="pl-PL" dirty="0" smtClean="0"/>
                  <a:t>Wierzchołki mogą mieć dodatkowy wierzchołek</a:t>
                </a:r>
                <a:endParaRPr lang="pl-PL" dirty="0"/>
              </a:p>
              <a:p>
                <a:pPr>
                  <a:buFont typeface="Arial" panose="020B0604020202020204" pitchFamily="34" charset="0"/>
                  <a:buChar char="•"/>
                </a:pPr>
                <a:r>
                  <a:rPr lang="pl-PL" dirty="0" smtClean="0"/>
                  <a:t>Takie rozszerzone wierzchołki zachowują niezmiennik</a:t>
                </a:r>
              </a:p>
              <a:p>
                <a:pPr lvl="1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l-PL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3</m:t>
                    </m:r>
                    <m:r>
                      <a:rPr lang="pl-PL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𝛽</m:t>
                    </m:r>
                    <m:r>
                      <a:rPr lang="pl-PL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/4≤</m:t>
                    </m:r>
                    <m:r>
                      <a:rPr lang="pl-PL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𝑤</m:t>
                    </m:r>
                    <m:r>
                      <a:rPr lang="pl-PL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pl-PL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𝑟</m:t>
                    </m:r>
                    <m:r>
                      <a:rPr lang="pl-PL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)≤2</m:t>
                    </m:r>
                    <m:r>
                      <a:rPr lang="pl-PL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𝛽</m:t>
                    </m:r>
                  </m:oMath>
                </a14:m>
                <a:endParaRPr lang="pl-PL" dirty="0" smtClean="0"/>
              </a:p>
              <a:p>
                <a:pPr lvl="1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l-PL" b="0" i="1" smtClean="0">
                        <a:latin typeface="Cambria Math" panose="02040503050406030204" pitchFamily="18" charset="0"/>
                      </a:rPr>
                      <m:t>0 </m:t>
                    </m:r>
                    <m:r>
                      <a:rPr lang="pl-PL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</m:t>
                    </m:r>
                    <m:r>
                      <a:rPr lang="pl-PL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𝑛𝑐h𝑖𝑙𝑑</m:t>
                    </m:r>
                    <m:r>
                      <a:rPr lang="pl-PL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pl-PL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𝑠</m:t>
                    </m:r>
                    <m:r>
                      <a:rPr lang="pl-PL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)&lt;</m:t>
                    </m:r>
                    <m:r>
                      <a:rPr lang="pl-PL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𝑛𝑐h𝑖𝑙𝑑</m:t>
                    </m:r>
                    <m:r>
                      <a:rPr lang="pl-PL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pl-PL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𝑟</m:t>
                    </m:r>
                    <m:r>
                      <a:rPr lang="pl-PL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pl-PL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3"/>
                <a:stretch>
                  <a:fillRect l="-538" t="-152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3F23-00C5-4475-AC43-87AB48E8821A}" type="slidenum">
              <a:rPr lang="pl-PL" smtClean="0"/>
              <a:t>18</a:t>
            </a:fld>
            <a:endParaRPr lang="pl-PL"/>
          </a:p>
        </p:txBody>
      </p:sp>
      <p:sp>
        <p:nvSpPr>
          <p:cNvPr id="5" name="Oval 4"/>
          <p:cNvSpPr/>
          <p:nvPr/>
        </p:nvSpPr>
        <p:spPr>
          <a:xfrm>
            <a:off x="8255000" y="3420533"/>
            <a:ext cx="457200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 smtClean="0"/>
              <a:t>p</a:t>
            </a:r>
            <a:endParaRPr lang="pl-PL" dirty="0"/>
          </a:p>
        </p:txBody>
      </p:sp>
      <p:sp>
        <p:nvSpPr>
          <p:cNvPr id="6" name="Oval 5"/>
          <p:cNvSpPr/>
          <p:nvPr/>
        </p:nvSpPr>
        <p:spPr>
          <a:xfrm>
            <a:off x="7797800" y="4978398"/>
            <a:ext cx="457200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 smtClean="0"/>
              <a:t>r</a:t>
            </a:r>
            <a:endParaRPr lang="pl-PL" dirty="0"/>
          </a:p>
        </p:txBody>
      </p:sp>
      <p:sp>
        <p:nvSpPr>
          <p:cNvPr id="7" name="Oval 6"/>
          <p:cNvSpPr/>
          <p:nvPr/>
        </p:nvSpPr>
        <p:spPr>
          <a:xfrm>
            <a:off x="8550555" y="4978398"/>
            <a:ext cx="457200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 smtClean="0"/>
              <a:t>s</a:t>
            </a:r>
            <a:endParaRPr lang="pl-PL" dirty="0"/>
          </a:p>
        </p:txBody>
      </p:sp>
      <p:cxnSp>
        <p:nvCxnSpPr>
          <p:cNvPr id="9" name="Straight Connector 8"/>
          <p:cNvCxnSpPr>
            <a:stCxn id="5" idx="3"/>
            <a:endCxn id="6" idx="0"/>
          </p:cNvCxnSpPr>
          <p:nvPr/>
        </p:nvCxnSpPr>
        <p:spPr>
          <a:xfrm flipH="1">
            <a:off x="8026400" y="3810778"/>
            <a:ext cx="295555" cy="11676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5" idx="4"/>
          </p:cNvCxnSpPr>
          <p:nvPr/>
        </p:nvCxnSpPr>
        <p:spPr>
          <a:xfrm>
            <a:off x="8483600" y="3877733"/>
            <a:ext cx="0" cy="304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5" idx="5"/>
          </p:cNvCxnSpPr>
          <p:nvPr/>
        </p:nvCxnSpPr>
        <p:spPr>
          <a:xfrm>
            <a:off x="8645245" y="3810778"/>
            <a:ext cx="133910" cy="3717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5" idx="4"/>
          </p:cNvCxnSpPr>
          <p:nvPr/>
        </p:nvCxnSpPr>
        <p:spPr>
          <a:xfrm>
            <a:off x="8483600" y="3877733"/>
            <a:ext cx="161646" cy="304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8321955" y="3877733"/>
            <a:ext cx="161645" cy="304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6" idx="6"/>
            <a:endCxn id="7" idx="2"/>
          </p:cNvCxnSpPr>
          <p:nvPr/>
        </p:nvCxnSpPr>
        <p:spPr>
          <a:xfrm>
            <a:off x="8255000" y="5206998"/>
            <a:ext cx="29555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6" idx="4"/>
          </p:cNvCxnSpPr>
          <p:nvPr/>
        </p:nvCxnSpPr>
        <p:spPr>
          <a:xfrm flipH="1">
            <a:off x="7899400" y="5435598"/>
            <a:ext cx="127000" cy="2370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stCxn id="6" idx="4"/>
          </p:cNvCxnSpPr>
          <p:nvPr/>
        </p:nvCxnSpPr>
        <p:spPr>
          <a:xfrm>
            <a:off x="8026400" y="5435598"/>
            <a:ext cx="0" cy="2370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stCxn id="6" idx="4"/>
          </p:cNvCxnSpPr>
          <p:nvPr/>
        </p:nvCxnSpPr>
        <p:spPr>
          <a:xfrm>
            <a:off x="8026400" y="5435598"/>
            <a:ext cx="147777" cy="2370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8645245" y="5415276"/>
            <a:ext cx="133912" cy="2573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stCxn id="7" idx="4"/>
          </p:cNvCxnSpPr>
          <p:nvPr/>
        </p:nvCxnSpPr>
        <p:spPr>
          <a:xfrm>
            <a:off x="8779155" y="5435598"/>
            <a:ext cx="0" cy="2370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stCxn id="7" idx="4"/>
          </p:cNvCxnSpPr>
          <p:nvPr/>
        </p:nvCxnSpPr>
        <p:spPr>
          <a:xfrm>
            <a:off x="8779155" y="5435598"/>
            <a:ext cx="133911" cy="2167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1829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Struktura na górnym poziomie</a:t>
            </a:r>
            <a:endParaRPr lang="pl-P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pl-PL" dirty="0" smtClean="0"/>
              <a:t>(2,4)-drzewo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 smtClean="0"/>
              <a:t>Elementy na tym samym poziomie są połączone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3F23-00C5-4475-AC43-87AB48E8821A}" type="slidenum">
              <a:rPr lang="pl-PL" smtClean="0"/>
              <a:t>19</a:t>
            </a:fld>
            <a:endParaRPr lang="pl-PL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693" y="3398751"/>
            <a:ext cx="10058400" cy="247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26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Problem</a:t>
            </a:r>
            <a:endParaRPr lang="pl-P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Zarządzanie uporządkowanym zbiorem elementów, aby umożliwić </a:t>
            </a:r>
            <a:r>
              <a:rPr lang="pl-PL" b="1" dirty="0" smtClean="0"/>
              <a:t>szybkie</a:t>
            </a:r>
            <a:r>
              <a:rPr lang="pl-PL" dirty="0" smtClean="0"/>
              <a:t> wyszukiwanie.</a:t>
            </a:r>
          </a:p>
          <a:p>
            <a:endParaRPr lang="pl-PL" dirty="0"/>
          </a:p>
          <a:p>
            <a:pPr>
              <a:buFont typeface="Arial" panose="020B0604020202020204" pitchFamily="34" charset="0"/>
              <a:buChar char="•"/>
            </a:pPr>
            <a:r>
              <a:rPr lang="pl-PL" dirty="0" smtClean="0"/>
              <a:t>Statyczny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pl-PL" dirty="0" smtClean="0"/>
              <a:t>Tablica + wyszukiwanie binarne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 smtClean="0"/>
              <a:t>Dynamiczny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pl-PL" dirty="0"/>
              <a:t>Drzewa poszukiwań (uaktualnienia w czasie logarytmicznym</a:t>
            </a:r>
            <a:r>
              <a:rPr lang="pl-PL" dirty="0" smtClean="0"/>
              <a:t>)</a:t>
            </a:r>
            <a:endParaRPr lang="pl-PL" dirty="0"/>
          </a:p>
          <a:p>
            <a:pPr>
              <a:buFont typeface="Arial" panose="020B0604020202020204" pitchFamily="34" charset="0"/>
              <a:buChar char="•"/>
            </a:pPr>
            <a:endParaRPr lang="pl-P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3F23-00C5-4475-AC43-87AB48E8821A}" type="slidenum">
              <a:rPr lang="pl-PL" smtClean="0"/>
              <a:t>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2908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Jak szukać?</a:t>
            </a:r>
            <a:endParaRPr lang="pl-P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pl-PL" dirty="0" smtClean="0"/>
              <a:t>Wewnątrz kubełka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pl-PL" dirty="0" smtClean="0"/>
              <a:t>Znajdujemy LCA dla </a:t>
            </a:r>
            <a:r>
              <a:rPr lang="pl-PL" dirty="0" err="1" smtClean="0"/>
              <a:t>fingera</a:t>
            </a:r>
            <a:r>
              <a:rPr lang="pl-PL" dirty="0" smtClean="0"/>
              <a:t> f i szukanego klucza 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pl-PL" dirty="0" smtClean="0"/>
              <a:t>Szukamy w dół od tego wierzchołka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 smtClean="0"/>
              <a:t>Pomiędzy kubełkami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pl-PL" dirty="0" smtClean="0"/>
              <a:t>Kubełek zawierający s możemy znaleźć w czasie logarytmicznym od liczby kubełków pomiędzy f a s.</a:t>
            </a:r>
            <a:endParaRPr lang="pl-P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3F23-00C5-4475-AC43-87AB48E8821A}" type="slidenum">
              <a:rPr lang="pl-PL" smtClean="0"/>
              <a:t>20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77520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Zastosowania</a:t>
            </a:r>
            <a:endParaRPr lang="pl-P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>
                  <a:buFont typeface="Arial" panose="020B0604020202020204" pitchFamily="34" charset="0"/>
                  <a:buChar char="•"/>
                </a:pPr>
                <a:r>
                  <a:rPr lang="pl-PL" dirty="0" smtClean="0"/>
                  <a:t>Łączenie zbiorów</a:t>
                </a:r>
              </a:p>
              <a:p>
                <a:pPr>
                  <a:buFont typeface="Arial" panose="020B0604020202020204" pitchFamily="34" charset="0"/>
                  <a:buChar char="•"/>
                </a:pPr>
                <a:r>
                  <a:rPr lang="pl-PL" dirty="0" smtClean="0"/>
                  <a:t>Geometria obliczeniowa</a:t>
                </a:r>
              </a:p>
              <a:p>
                <a:pPr lvl="1">
                  <a:buFont typeface="Arial" panose="020B0604020202020204" pitchFamily="34" charset="0"/>
                  <a:buChar char="•"/>
                </a:pPr>
                <a:r>
                  <a:rPr lang="pl-PL" dirty="0" smtClean="0"/>
                  <a:t>Three-</a:t>
                </a:r>
                <a:r>
                  <a:rPr lang="pl-PL" dirty="0" err="1" smtClean="0"/>
                  <a:t>dimensional</a:t>
                </a:r>
                <a:r>
                  <a:rPr lang="pl-PL" dirty="0" smtClean="0"/>
                  <a:t> </a:t>
                </a:r>
                <a:r>
                  <a:rPr lang="pl-PL" dirty="0" err="1" smtClean="0"/>
                  <a:t>layers</a:t>
                </a:r>
                <a:r>
                  <a:rPr lang="pl-PL" dirty="0" smtClean="0"/>
                  <a:t> of </a:t>
                </a:r>
                <a:r>
                  <a:rPr lang="pl-PL" dirty="0" err="1" smtClean="0"/>
                  <a:t>maxima</a:t>
                </a:r>
                <a:endParaRPr lang="pl-PL" dirty="0" smtClean="0"/>
              </a:p>
              <a:p>
                <a:pPr lvl="1">
                  <a:buFont typeface="Arial" panose="020B0604020202020204" pitchFamily="34" charset="0"/>
                  <a:buChar char="•"/>
                </a:pPr>
                <a:r>
                  <a:rPr lang="pl-PL" dirty="0" err="1" smtClean="0"/>
                  <a:t>Triangulating</a:t>
                </a:r>
                <a:r>
                  <a:rPr lang="pl-PL" dirty="0" smtClean="0"/>
                  <a:t> a </a:t>
                </a:r>
                <a:r>
                  <a:rPr lang="pl-PL" dirty="0" err="1" smtClean="0"/>
                  <a:t>simple</a:t>
                </a:r>
                <a:r>
                  <a:rPr lang="pl-PL" dirty="0" smtClean="0"/>
                  <a:t> </a:t>
                </a:r>
                <a:r>
                  <a:rPr lang="pl-PL" dirty="0" err="1" smtClean="0"/>
                  <a:t>polygon</a:t>
                </a:r>
                <a:endParaRPr lang="pl-PL" dirty="0" smtClean="0"/>
              </a:p>
              <a:p>
                <a:pPr>
                  <a:buFont typeface="Arial" panose="020B0604020202020204" pitchFamily="34" charset="0"/>
                  <a:buChar char="•"/>
                </a:pPr>
                <a:r>
                  <a:rPr lang="pl-PL" dirty="0" smtClean="0"/>
                  <a:t>Algorytmy tekstowe</a:t>
                </a:r>
              </a:p>
              <a:p>
                <a:pPr lvl="1">
                  <a:buFont typeface="Arial" panose="020B0604020202020204" pitchFamily="34" charset="0"/>
                  <a:buChar char="•"/>
                </a:pPr>
                <a:r>
                  <a:rPr lang="pl-PL" dirty="0" err="1" smtClean="0"/>
                  <a:t>Finding</a:t>
                </a:r>
                <a:r>
                  <a:rPr lang="pl-PL" dirty="0" smtClean="0"/>
                  <a:t> </a:t>
                </a:r>
                <a:r>
                  <a:rPr lang="pl-PL" dirty="0" err="1" smtClean="0"/>
                  <a:t>repeats</a:t>
                </a:r>
                <a:r>
                  <a:rPr lang="pl-PL" dirty="0" smtClean="0"/>
                  <a:t> with </a:t>
                </a:r>
                <a:r>
                  <a:rPr lang="pl-PL" dirty="0" err="1" smtClean="0"/>
                  <a:t>gaps</a:t>
                </a:r>
                <a:endParaRPr lang="pl-PL" dirty="0" smtClean="0"/>
              </a:p>
              <a:p>
                <a:pPr lvl="1">
                  <a:buFont typeface="Arial" panose="020B0604020202020204" pitchFamily="34" charset="0"/>
                  <a:buChar char="•"/>
                </a:pPr>
                <a:r>
                  <a:rPr lang="pl-PL" dirty="0" err="1" smtClean="0"/>
                  <a:t>Quasiperiodicities</a:t>
                </a:r>
                <a:r>
                  <a:rPr lang="pl-PL" dirty="0" smtClean="0"/>
                  <a:t> in </a:t>
                </a:r>
                <a:r>
                  <a:rPr lang="pl-PL" dirty="0" err="1" smtClean="0"/>
                  <a:t>strings</a:t>
                </a:r>
                <a:endParaRPr lang="pl-PL" dirty="0"/>
              </a:p>
              <a:p>
                <a:pPr marL="0" indent="0">
                  <a:buNone/>
                </a:pPr>
                <a:endParaRPr lang="pl-PL" dirty="0" smtClean="0"/>
              </a:p>
              <a:p>
                <a:pPr marL="0" indent="0">
                  <a:buNone/>
                </a:pPr>
                <a:r>
                  <a:rPr lang="pl-PL" dirty="0" smtClean="0"/>
                  <a:t>Używając </a:t>
                </a:r>
                <a:r>
                  <a:rPr lang="pl-PL" dirty="0" err="1" smtClean="0"/>
                  <a:t>finger</a:t>
                </a:r>
                <a:r>
                  <a:rPr lang="pl-PL" dirty="0" smtClean="0"/>
                  <a:t> </a:t>
                </a:r>
                <a:r>
                  <a:rPr lang="pl-PL" dirty="0" err="1" smtClean="0"/>
                  <a:t>search</a:t>
                </a:r>
                <a:r>
                  <a:rPr lang="pl-PL" dirty="0" smtClean="0"/>
                  <a:t> </a:t>
                </a:r>
                <a:r>
                  <a:rPr lang="pl-PL" dirty="0" err="1" smtClean="0"/>
                  <a:t>tree</a:t>
                </a:r>
                <a:r>
                  <a:rPr lang="pl-PL" dirty="0" smtClean="0"/>
                  <a:t> możemy zaoszczędzić czynnik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pl-PL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pl-PL" b="0" i="0" smtClean="0">
                            <a:latin typeface="Cambria Math" panose="02040503050406030204" pitchFamily="18" charset="0"/>
                          </a:rPr>
                          <m:t>O</m:t>
                        </m:r>
                        <m:r>
                          <a:rPr lang="pl-PL" b="0" i="0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pl-PL" i="0" smtClean="0">
                            <a:latin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r>
                          <a:rPr lang="pl-PL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func>
                    <m:r>
                      <a:rPr lang="pl-PL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pl-PL" dirty="0" smtClean="0"/>
                  <a:t> w porównaniu z BST.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3"/>
                <a:stretch>
                  <a:fillRect l="-597" t="-166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3F23-00C5-4475-AC43-87AB48E8821A}" type="slidenum">
              <a:rPr lang="pl-PL" smtClean="0"/>
              <a:t>21</a:t>
            </a:fld>
            <a:endParaRPr lang="pl-PL"/>
          </a:p>
        </p:txBody>
      </p:sp>
      <p:sp>
        <p:nvSpPr>
          <p:cNvPr id="5" name="TextBox 4"/>
          <p:cNvSpPr txBox="1"/>
          <p:nvPr/>
        </p:nvSpPr>
        <p:spPr>
          <a:xfrm>
            <a:off x="6807200" y="2311400"/>
            <a:ext cx="4348480" cy="64633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dirty="0" smtClean="0"/>
              <a:t>Przykładową implementację FST można znaleźć w bibliotece LEDA.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521124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Dziękuję za uwagę. ;)</a:t>
            </a:r>
            <a:endParaRPr lang="pl-P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3F23-00C5-4475-AC43-87AB48E8821A}" type="slidenum">
              <a:rPr lang="pl-PL" smtClean="0"/>
              <a:t>22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457951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6963" y="287713"/>
            <a:ext cx="10058400" cy="1450757"/>
          </a:xfrm>
        </p:spPr>
        <p:txBody>
          <a:bodyPr/>
          <a:lstStyle/>
          <a:p>
            <a:r>
              <a:rPr lang="pl-PL" dirty="0" smtClean="0"/>
              <a:t>Rozgrzewka – </a:t>
            </a:r>
            <a:r>
              <a:rPr lang="pl-PL" dirty="0" err="1" smtClean="0"/>
              <a:t>finger</a:t>
            </a:r>
            <a:r>
              <a:rPr lang="pl-PL" dirty="0" smtClean="0"/>
              <a:t> </a:t>
            </a:r>
            <a:r>
              <a:rPr lang="pl-PL" dirty="0" err="1" smtClean="0"/>
              <a:t>search</a:t>
            </a:r>
            <a:r>
              <a:rPr lang="pl-PL" dirty="0" smtClean="0"/>
              <a:t> na tablicy</a:t>
            </a:r>
            <a:endParaRPr lang="pl-PL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3266472"/>
            <a:ext cx="10202863" cy="1182306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3F23-00C5-4475-AC43-87AB48E8821A}" type="slidenum">
              <a:rPr lang="pl-PL" smtClean="0"/>
              <a:t>3</a:t>
            </a:fld>
            <a:endParaRPr lang="pl-P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096963" y="1833929"/>
                <a:ext cx="10058083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2000" dirty="0" smtClean="0"/>
                  <a:t>Wyszukiwanie wykładnicze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pl-PL" sz="2000" b="0" i="1" smtClean="0">
                          <a:latin typeface="Cambria Math" panose="02040503050406030204" pitchFamily="18" charset="0"/>
                        </a:rPr>
                        <m:t>2+2 </m:t>
                      </m:r>
                      <m:d>
                        <m:dPr>
                          <m:begChr m:val="⌊"/>
                          <m:endChr m:val="⌋"/>
                          <m:ctrlPr>
                            <a:rPr lang="pl-PL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unc>
                            <m:funcPr>
                              <m:ctrlPr>
                                <a:rPr lang="pl-PL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pl-PL" sz="2000" b="0" i="0" smtClean="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pl-PL" sz="2000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</m:func>
                        </m:e>
                      </m:d>
                      <m:r>
                        <a:rPr lang="pl-PL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pl-PL" sz="2000" b="0" i="1" smtClean="0">
                          <a:latin typeface="Cambria Math" panose="02040503050406030204" pitchFamily="18" charset="0"/>
                        </a:rPr>
                        <m:t>𝑂</m:t>
                      </m:r>
                      <m:r>
                        <a:rPr lang="pl-PL" sz="2000" b="0" i="1" smtClean="0">
                          <a:latin typeface="Cambria Math" panose="02040503050406030204" pitchFamily="18" charset="0"/>
                        </a:rPr>
                        <m:t>(</m:t>
                      </m:r>
                      <m:func>
                        <m:funcPr>
                          <m:ctrlPr>
                            <a:rPr lang="pl-PL" sz="20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pl-PL" sz="2000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pl-PL" sz="20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</m:func>
                      <m:r>
                        <a:rPr lang="pl-PL" sz="20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pl-PL" sz="20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6963" y="1833929"/>
                <a:ext cx="10058083" cy="707886"/>
              </a:xfrm>
              <a:prstGeom prst="rect">
                <a:avLst/>
              </a:prstGeom>
              <a:blipFill rotWithShape="0">
                <a:blip r:embed="rId4"/>
                <a:stretch>
                  <a:fillRect l="-667" t="-5172" b="-7759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10089045" y="4448778"/>
            <a:ext cx="106631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l-PL" sz="1050" dirty="0" smtClean="0"/>
              <a:t>Autor: G. Brodal</a:t>
            </a:r>
            <a:endParaRPr lang="pl-PL" sz="1050" dirty="0"/>
          </a:p>
        </p:txBody>
      </p:sp>
    </p:spTree>
    <p:extLst>
      <p:ext uri="{BB962C8B-B14F-4D97-AF65-F5344CB8AC3E}">
        <p14:creationId xmlns:p14="http://schemas.microsoft.com/office/powerpoint/2010/main" val="332223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 smtClean="0"/>
              <a:t>Finger</a:t>
            </a:r>
            <a:r>
              <a:rPr lang="pl-PL" dirty="0" smtClean="0"/>
              <a:t> </a:t>
            </a:r>
            <a:r>
              <a:rPr lang="pl-PL" dirty="0" err="1" smtClean="0"/>
              <a:t>search</a:t>
            </a:r>
            <a:endParaRPr lang="pl-PL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9694" y="2124075"/>
            <a:ext cx="6848475" cy="34671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3F23-00C5-4475-AC43-87AB48E8821A}" type="slidenum">
              <a:rPr lang="pl-PL" smtClean="0"/>
              <a:t>4</a:t>
            </a:fld>
            <a:endParaRPr lang="pl-PL"/>
          </a:p>
        </p:txBody>
      </p:sp>
      <p:sp>
        <p:nvSpPr>
          <p:cNvPr id="6" name="TextBox 5"/>
          <p:cNvSpPr txBox="1"/>
          <p:nvPr/>
        </p:nvSpPr>
        <p:spPr>
          <a:xfrm>
            <a:off x="7587225" y="5314176"/>
            <a:ext cx="18909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l-PL" sz="1050" dirty="0" smtClean="0"/>
              <a:t>Źródło: LEDA-tutorial.org</a:t>
            </a:r>
            <a:endParaRPr lang="pl-PL" sz="1050" dirty="0"/>
          </a:p>
        </p:txBody>
      </p:sp>
      <p:sp>
        <p:nvSpPr>
          <p:cNvPr id="12" name="TextBox 11"/>
          <p:cNvSpPr txBox="1"/>
          <p:nvPr/>
        </p:nvSpPr>
        <p:spPr>
          <a:xfrm>
            <a:off x="419948" y="2277956"/>
            <a:ext cx="3212252" cy="120032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b="1" dirty="0" err="1" smtClean="0"/>
              <a:t>Finger</a:t>
            </a:r>
            <a:endParaRPr lang="pl-PL" dirty="0"/>
          </a:p>
          <a:p>
            <a:pPr algn="ctr"/>
            <a:r>
              <a:rPr lang="pl-PL" dirty="0" smtClean="0"/>
              <a:t>Wskaźnik na element, który umożliwi </a:t>
            </a:r>
            <a:r>
              <a:rPr lang="pl-PL" b="1" dirty="0" smtClean="0"/>
              <a:t>szybkie</a:t>
            </a:r>
            <a:r>
              <a:rPr lang="pl-PL" dirty="0" smtClean="0"/>
              <a:t> uaktualnienia i wyszukiwanie w jego pobliżu.</a:t>
            </a:r>
          </a:p>
        </p:txBody>
      </p:sp>
    </p:spTree>
    <p:extLst>
      <p:ext uri="{BB962C8B-B14F-4D97-AF65-F5344CB8AC3E}">
        <p14:creationId xmlns:p14="http://schemas.microsoft.com/office/powerpoint/2010/main" val="2647752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 smtClean="0"/>
              <a:t>Finger</a:t>
            </a:r>
            <a:r>
              <a:rPr lang="pl-PL" dirty="0" smtClean="0"/>
              <a:t> </a:t>
            </a:r>
            <a:r>
              <a:rPr lang="pl-PL" dirty="0" err="1" smtClean="0"/>
              <a:t>search</a:t>
            </a:r>
            <a:r>
              <a:rPr lang="pl-PL" dirty="0" smtClean="0"/>
              <a:t> </a:t>
            </a:r>
            <a:r>
              <a:rPr lang="pl-PL" dirty="0" err="1" smtClean="0"/>
              <a:t>tree</a:t>
            </a:r>
            <a:endParaRPr lang="pl-P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>
                  <a:buFont typeface="Arial" panose="020B0604020202020204" pitchFamily="34" charset="0"/>
                  <a:buChar char="•"/>
                </a:pPr>
                <a:r>
                  <a:rPr lang="pl-PL" dirty="0" smtClean="0"/>
                  <a:t>Search(x, f)</a:t>
                </a:r>
              </a:p>
              <a:p>
                <a:pPr lvl="1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l-PL" b="0" i="1" smtClean="0">
                        <a:latin typeface="Cambria Math" panose="02040503050406030204" pitchFamily="18" charset="0"/>
                      </a:rPr>
                      <m:t>𝑂</m:t>
                    </m:r>
                    <m:r>
                      <a:rPr lang="pl-PL" b="0" i="1" smtClean="0">
                        <a:latin typeface="Cambria Math" panose="02040503050406030204" pitchFamily="18" charset="0"/>
                      </a:rPr>
                      <m:t>(</m:t>
                    </m:r>
                    <m:func>
                      <m:funcPr>
                        <m:ctrlPr>
                          <a:rPr lang="pl-PL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pl-PL" b="0" i="0" smtClean="0">
                            <a:latin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r>
                          <a:rPr lang="pl-PL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pl-PL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</m:oMath>
                </a14:m>
                <a:endParaRPr lang="pl-PL" dirty="0" smtClean="0"/>
              </a:p>
              <a:p>
                <a:pPr>
                  <a:buFont typeface="Arial" panose="020B0604020202020204" pitchFamily="34" charset="0"/>
                  <a:buChar char="•"/>
                </a:pPr>
                <a:r>
                  <a:rPr lang="pl-PL" dirty="0" smtClean="0"/>
                  <a:t>Insert(x, f)</a:t>
                </a:r>
              </a:p>
              <a:p>
                <a:pPr lvl="1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l-PL" i="1">
                        <a:latin typeface="Cambria Math" panose="02040503050406030204" pitchFamily="18" charset="0"/>
                      </a:rPr>
                      <m:t>𝑂</m:t>
                    </m:r>
                    <m:r>
                      <a:rPr lang="pl-PL" i="1">
                        <a:latin typeface="Cambria Math" panose="02040503050406030204" pitchFamily="18" charset="0"/>
                      </a:rPr>
                      <m:t>(</m:t>
                    </m:r>
                    <m:func>
                      <m:func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pl-PL">
                            <a:latin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r>
                          <a:rPr lang="pl-PL" i="1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pl-PL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</m:oMath>
                </a14:m>
                <a:endParaRPr lang="pl-PL" dirty="0" smtClean="0"/>
              </a:p>
              <a:p>
                <a:pPr>
                  <a:buFont typeface="Arial" panose="020B0604020202020204" pitchFamily="34" charset="0"/>
                  <a:buChar char="•"/>
                </a:pPr>
                <a:r>
                  <a:rPr lang="pl-PL" dirty="0" err="1" smtClean="0"/>
                  <a:t>Delete</a:t>
                </a:r>
                <a:r>
                  <a:rPr lang="pl-PL" dirty="0" smtClean="0"/>
                  <a:t>(x, f)</a:t>
                </a:r>
              </a:p>
              <a:p>
                <a:pPr lvl="1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l-PL" i="1">
                        <a:latin typeface="Cambria Math" panose="02040503050406030204" pitchFamily="18" charset="0"/>
                      </a:rPr>
                      <m:t>𝑂</m:t>
                    </m:r>
                    <m:r>
                      <a:rPr lang="pl-PL" i="1">
                        <a:latin typeface="Cambria Math" panose="02040503050406030204" pitchFamily="18" charset="0"/>
                      </a:rPr>
                      <m:t>(</m:t>
                    </m:r>
                    <m:func>
                      <m:func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pl-PL">
                            <a:latin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r>
                          <a:rPr lang="pl-PL" i="1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pl-PL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</m:oMath>
                </a14:m>
                <a:endParaRPr lang="pl-PL" dirty="0" smtClean="0"/>
              </a:p>
              <a:p>
                <a:pPr>
                  <a:buFont typeface="Arial" panose="020B0604020202020204" pitchFamily="34" charset="0"/>
                  <a:buChar char="•"/>
                </a:pPr>
                <a:endParaRPr lang="pl-PL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3"/>
                <a:stretch>
                  <a:fillRect l="-538" t="-166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3F23-00C5-4475-AC43-87AB48E8821A}" type="slidenum">
              <a:rPr lang="pl-PL" smtClean="0"/>
              <a:t>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62020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Historia</a:t>
            </a:r>
            <a:endParaRPr lang="pl-PL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Content Placeholder 4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4279206620"/>
                  </p:ext>
                </p:extLst>
              </p:nvPr>
            </p:nvGraphicFramePr>
            <p:xfrm>
              <a:off x="952500" y="1846263"/>
              <a:ext cx="10203179" cy="400729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400300"/>
                    <a:gridCol w="1316854"/>
                    <a:gridCol w="1376039"/>
                    <a:gridCol w="1722268"/>
                    <a:gridCol w="3387718"/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pl-PL" dirty="0" smtClean="0"/>
                            <a:t>Struktura</a:t>
                          </a:r>
                          <a:endParaRPr lang="pl-PL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l-PL" dirty="0" smtClean="0">
                              <a:latin typeface="Lucida Console" panose="020B0609040504020204" pitchFamily="49" charset="0"/>
                            </a:rPr>
                            <a:t>Insert</a:t>
                          </a:r>
                          <a:endParaRPr lang="pl-PL" dirty="0">
                            <a:latin typeface="Lucida Console" panose="020B0609040504020204" pitchFamily="49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l-PL" dirty="0" err="1" smtClean="0">
                              <a:latin typeface="Lucida Console" panose="020B0609040504020204" pitchFamily="49" charset="0"/>
                            </a:rPr>
                            <a:t>Delete</a:t>
                          </a:r>
                          <a:endParaRPr lang="pl-PL" dirty="0">
                            <a:latin typeface="Lucida Console" panose="020B0609040504020204" pitchFamily="49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l-PL" dirty="0" err="1" smtClean="0">
                              <a:latin typeface="Lucida Console" panose="020B0609040504020204" pitchFamily="49" charset="0"/>
                            </a:rPr>
                            <a:t>Search</a:t>
                          </a:r>
                          <a:endParaRPr lang="pl-PL" dirty="0">
                            <a:latin typeface="Lucida Console" panose="020B0609040504020204" pitchFamily="49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dirty="0" smtClean="0"/>
                            <a:t>Uwagi</a:t>
                          </a:r>
                          <a:endParaRPr lang="pl-PL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pl-PL" dirty="0" smtClean="0"/>
                            <a:t>`77</a:t>
                          </a:r>
                          <a:r>
                            <a:rPr lang="pl-PL" baseline="0" dirty="0" smtClean="0"/>
                            <a:t> </a:t>
                          </a:r>
                          <a:r>
                            <a:rPr lang="pl-PL" baseline="0" dirty="0" err="1" smtClean="0"/>
                            <a:t>Guibas</a:t>
                          </a:r>
                          <a:endParaRPr lang="pl-PL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l-PL" b="0" i="1" smtClean="0">
                                    <a:latin typeface="Cambria Math" panose="02040503050406030204" pitchFamily="18" charset="0"/>
                                  </a:rPr>
                                  <m:t>𝑂</m:t>
                                </m:r>
                                <m:r>
                                  <a:rPr lang="pl-PL" b="0" i="1" smtClean="0">
                                    <a:latin typeface="Cambria Math" panose="02040503050406030204" pitchFamily="18" charset="0"/>
                                  </a:rPr>
                                  <m:t>(1)</m:t>
                                </m:r>
                              </m:oMath>
                            </m:oMathPara>
                          </a14:m>
                          <a:endParaRPr lang="pl-PL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l-PL" b="0" i="1" smtClean="0">
                                    <a:latin typeface="Cambria Math" panose="02040503050406030204" pitchFamily="18" charset="0"/>
                                  </a:rPr>
                                  <m:t>𝑂</m:t>
                                </m:r>
                                <m:r>
                                  <a:rPr lang="pl-PL" b="0" i="1" smtClean="0">
                                    <a:latin typeface="Cambria Math" panose="02040503050406030204" pitchFamily="18" charset="0"/>
                                  </a:rPr>
                                  <m:t>(1)</m:t>
                                </m:r>
                              </m:oMath>
                            </m:oMathPara>
                          </a14:m>
                          <a:endParaRPr lang="pl-PL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l-PL" b="0" i="1" smtClean="0">
                                    <a:latin typeface="Cambria Math" panose="02040503050406030204" pitchFamily="18" charset="0"/>
                                  </a:rPr>
                                  <m:t>𝑂</m:t>
                                </m:r>
                                <m:r>
                                  <a:rPr lang="pl-PL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func>
                                  <m:funcPr>
                                    <m:ctrlPr>
                                      <a:rPr lang="pl-PL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pl-PL" b="0" i="0" smtClean="0">
                                        <a:latin typeface="Cambria Math" panose="02040503050406030204" pitchFamily="18" charset="0"/>
                                      </a:rPr>
                                      <m:t>log</m:t>
                                    </m:r>
                                  </m:fName>
                                  <m:e>
                                    <m:r>
                                      <a:rPr lang="pl-PL" b="0" i="1" smtClean="0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</m:func>
                                <m:r>
                                  <a:rPr lang="pl-PL" b="0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pl-PL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dirty="0" smtClean="0"/>
                            <a:t>B-drzewa,</a:t>
                          </a:r>
                          <a:r>
                            <a:rPr lang="pl-PL" baseline="0" dirty="0" smtClean="0"/>
                            <a:t> s</a:t>
                          </a:r>
                          <a:r>
                            <a:rPr lang="pl-PL" dirty="0" smtClean="0"/>
                            <a:t>tała liczba</a:t>
                          </a:r>
                          <a:r>
                            <a:rPr lang="pl-PL" baseline="0" dirty="0" smtClean="0"/>
                            <a:t> wskaźników</a:t>
                          </a:r>
                          <a:endParaRPr lang="pl-PL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pl-PL" dirty="0" smtClean="0"/>
                            <a:t>`88 </a:t>
                          </a:r>
                          <a:r>
                            <a:rPr lang="pl-PL" dirty="0" err="1" smtClean="0"/>
                            <a:t>Levcopoulos</a:t>
                          </a:r>
                          <a:r>
                            <a:rPr lang="pl-PL" baseline="0" dirty="0" smtClean="0"/>
                            <a:t> &amp; </a:t>
                          </a:r>
                          <a:r>
                            <a:rPr lang="pl-PL" baseline="0" dirty="0" err="1" smtClean="0"/>
                            <a:t>Overmars</a:t>
                          </a:r>
                          <a:endParaRPr lang="pl-PL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l-PL" b="0" i="1" smtClean="0">
                                    <a:latin typeface="Cambria Math" panose="02040503050406030204" pitchFamily="18" charset="0"/>
                                  </a:rPr>
                                  <m:t>𝑂</m:t>
                                </m:r>
                                <m:r>
                                  <a:rPr lang="pl-PL" b="0" i="1" smtClean="0">
                                    <a:latin typeface="Cambria Math" panose="02040503050406030204" pitchFamily="18" charset="0"/>
                                  </a:rPr>
                                  <m:t>(1)</m:t>
                                </m:r>
                              </m:oMath>
                            </m:oMathPara>
                          </a14:m>
                          <a:endParaRPr lang="pl-PL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l-PL" b="0" i="1" smtClean="0">
                                    <a:latin typeface="Cambria Math" panose="02040503050406030204" pitchFamily="18" charset="0"/>
                                  </a:rPr>
                                  <m:t>𝑂</m:t>
                                </m:r>
                                <m:r>
                                  <a:rPr lang="pl-PL" b="0" i="1" smtClean="0">
                                    <a:latin typeface="Cambria Math" panose="02040503050406030204" pitchFamily="18" charset="0"/>
                                  </a:rPr>
                                  <m:t>(1)</m:t>
                                </m:r>
                              </m:oMath>
                            </m:oMathPara>
                          </a14:m>
                          <a:endParaRPr lang="pl-PL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l-PL" b="0" i="1" smtClean="0">
                                    <a:latin typeface="Cambria Math" panose="02040503050406030204" pitchFamily="18" charset="0"/>
                                  </a:rPr>
                                  <m:t>𝑂</m:t>
                                </m:r>
                                <m:r>
                                  <a:rPr lang="pl-PL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func>
                                  <m:funcPr>
                                    <m:ctrlPr>
                                      <a:rPr lang="pl-PL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pl-PL" b="0" i="0" smtClean="0">
                                        <a:latin typeface="Cambria Math" panose="02040503050406030204" pitchFamily="18" charset="0"/>
                                      </a:rPr>
                                      <m:t>log</m:t>
                                    </m:r>
                                  </m:fName>
                                  <m:e>
                                    <m:r>
                                      <a:rPr lang="pl-PL" b="0" i="1" smtClean="0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</m:func>
                                <m:r>
                                  <a:rPr lang="pl-PL" b="0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pl-PL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dirty="0" smtClean="0"/>
                            <a:t>Dowolna liczba wskaźników</a:t>
                          </a:r>
                          <a:endParaRPr lang="pl-PL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pl-PL" dirty="0" smtClean="0"/>
                            <a:t>`79 </a:t>
                          </a:r>
                          <a:r>
                            <a:rPr lang="pl-PL" dirty="0" err="1" smtClean="0"/>
                            <a:t>Harel</a:t>
                          </a:r>
                          <a:r>
                            <a:rPr lang="pl-PL" dirty="0" smtClean="0"/>
                            <a:t>, `96 </a:t>
                          </a:r>
                          <a:r>
                            <a:rPr lang="pl-PL" dirty="0" err="1" smtClean="0"/>
                            <a:t>Fleisher</a:t>
                          </a:r>
                          <a:r>
                            <a:rPr lang="pl-PL" dirty="0" smtClean="0"/>
                            <a:t>, `03 Brodal</a:t>
                          </a:r>
                          <a:endParaRPr lang="pl-PL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l-PL" b="0" i="1" smtClean="0">
                                    <a:latin typeface="Cambria Math" panose="02040503050406030204" pitchFamily="18" charset="0"/>
                                  </a:rPr>
                                  <m:t>𝑂</m:t>
                                </m:r>
                                <m:r>
                                  <a:rPr lang="pl-PL" b="0" i="1" smtClean="0">
                                    <a:latin typeface="Cambria Math" panose="02040503050406030204" pitchFamily="18" charset="0"/>
                                  </a:rPr>
                                  <m:t>(1)</m:t>
                                </m:r>
                              </m:oMath>
                            </m:oMathPara>
                          </a14:m>
                          <a:endParaRPr lang="pl-PL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l-PL" b="0" i="1" smtClean="0">
                                    <a:latin typeface="Cambria Math" panose="02040503050406030204" pitchFamily="18" charset="0"/>
                                  </a:rPr>
                                  <m:t>𝑂</m:t>
                                </m:r>
                                <m:r>
                                  <a:rPr lang="pl-PL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func>
                                  <m:funcPr>
                                    <m:ctrlPr>
                                      <a:rPr lang="pl-PL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sSup>
                                      <m:sSupPr>
                                        <m:ctrlPr>
                                          <a:rPr lang="pl-PL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pl-PL" b="0" i="0" smtClean="0">
                                            <a:latin typeface="Cambria Math" panose="02040503050406030204" pitchFamily="18" charset="0"/>
                                          </a:rPr>
                                          <m:t>log</m:t>
                                        </m:r>
                                      </m:e>
                                      <m:sup>
                                        <m:r>
                                          <a:rPr lang="pl-PL" b="0" i="1" smtClean="0">
                                            <a:latin typeface="Cambria Math" panose="02040503050406030204" pitchFamily="18" charset="0"/>
                                          </a:rPr>
                                          <m:t>∗</m:t>
                                        </m:r>
                                      </m:sup>
                                    </m:sSup>
                                  </m:fName>
                                  <m:e>
                                    <m:r>
                                      <a:rPr lang="pl-PL" b="0" i="1" smtClean="0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</m:func>
                                <m:r>
                                  <a:rPr lang="pl-PL" b="0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pl-PL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l-PL" b="0" i="1" smtClean="0">
                                    <a:latin typeface="Cambria Math" panose="02040503050406030204" pitchFamily="18" charset="0"/>
                                  </a:rPr>
                                  <m:t>𝑂</m:t>
                                </m:r>
                                <m:r>
                                  <a:rPr lang="pl-PL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func>
                                  <m:funcPr>
                                    <m:ctrlPr>
                                      <a:rPr lang="pl-PL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pl-PL" b="0" i="0" smtClean="0">
                                        <a:latin typeface="Cambria Math" panose="02040503050406030204" pitchFamily="18" charset="0"/>
                                      </a:rPr>
                                      <m:t>log</m:t>
                                    </m:r>
                                  </m:fName>
                                  <m:e>
                                    <m:r>
                                      <a:rPr lang="pl-PL" b="0" i="1" smtClean="0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</m:func>
                                <m:r>
                                  <a:rPr lang="pl-PL" b="0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pl-PL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dirty="0" smtClean="0"/>
                            <a:t>Dowolna liczba wskaźników</a:t>
                          </a:r>
                          <a:endParaRPr lang="pl-PL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pl-PL" dirty="0" smtClean="0"/>
                            <a:t>`03 Brodal</a:t>
                          </a:r>
                          <a:r>
                            <a:rPr lang="pl-PL" baseline="0" dirty="0" smtClean="0"/>
                            <a:t> i in.</a:t>
                          </a:r>
                          <a:endParaRPr lang="pl-PL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l-PL" b="0" i="1" smtClean="0">
                                    <a:latin typeface="Cambria Math" panose="02040503050406030204" pitchFamily="18" charset="0"/>
                                  </a:rPr>
                                  <m:t>𝑂</m:t>
                                </m:r>
                                <m:r>
                                  <a:rPr lang="pl-PL" b="0" i="1" smtClean="0">
                                    <a:latin typeface="Cambria Math" panose="02040503050406030204" pitchFamily="18" charset="0"/>
                                  </a:rPr>
                                  <m:t>(1)</m:t>
                                </m:r>
                              </m:oMath>
                            </m:oMathPara>
                          </a14:m>
                          <a:endParaRPr lang="pl-PL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l-PL" b="0" i="1" smtClean="0">
                                    <a:latin typeface="Cambria Math" panose="02040503050406030204" pitchFamily="18" charset="0"/>
                                  </a:rPr>
                                  <m:t>𝑂</m:t>
                                </m:r>
                                <m:r>
                                  <a:rPr lang="pl-PL" b="0" i="1" smtClean="0">
                                    <a:latin typeface="Cambria Math" panose="02040503050406030204" pitchFamily="18" charset="0"/>
                                  </a:rPr>
                                  <m:t>(1)</m:t>
                                </m:r>
                              </m:oMath>
                            </m:oMathPara>
                          </a14:m>
                          <a:endParaRPr lang="pl-PL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l-PL" b="0" i="1" smtClean="0">
                                    <a:latin typeface="Cambria Math" panose="02040503050406030204" pitchFamily="18" charset="0"/>
                                  </a:rPr>
                                  <m:t>𝑂</m:t>
                                </m:r>
                                <m:r>
                                  <a:rPr lang="pl-PL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func>
                                  <m:funcPr>
                                    <m:ctrlPr>
                                      <a:rPr lang="pl-PL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pl-PL" b="0" i="0" smtClean="0">
                                        <a:latin typeface="Cambria Math" panose="02040503050406030204" pitchFamily="18" charset="0"/>
                                      </a:rPr>
                                      <m:t>log</m:t>
                                    </m:r>
                                  </m:fName>
                                  <m:e>
                                    <m:r>
                                      <a:rPr lang="pl-PL" b="0" i="1" smtClean="0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</m:func>
                                <m:r>
                                  <a:rPr lang="pl-PL" b="0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pl-PL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dirty="0" smtClean="0"/>
                            <a:t>„</a:t>
                          </a:r>
                          <a:r>
                            <a:rPr lang="pl-PL" dirty="0" err="1" smtClean="0"/>
                            <a:t>Optimal</a:t>
                          </a:r>
                          <a:r>
                            <a:rPr lang="pl-PL" baseline="0" dirty="0" smtClean="0"/>
                            <a:t> </a:t>
                          </a:r>
                          <a:r>
                            <a:rPr lang="pl-PL" baseline="0" dirty="0" err="1" smtClean="0"/>
                            <a:t>Finger</a:t>
                          </a:r>
                          <a:r>
                            <a:rPr lang="pl-PL" baseline="0" dirty="0" smtClean="0"/>
                            <a:t> </a:t>
                          </a:r>
                          <a:r>
                            <a:rPr lang="pl-PL" baseline="0" dirty="0" err="1" smtClean="0"/>
                            <a:t>Search</a:t>
                          </a:r>
                          <a:r>
                            <a:rPr lang="pl-PL" baseline="0" dirty="0" smtClean="0"/>
                            <a:t> </a:t>
                          </a:r>
                          <a:r>
                            <a:rPr lang="pl-PL" baseline="0" dirty="0" err="1" smtClean="0"/>
                            <a:t>Trees</a:t>
                          </a:r>
                          <a:r>
                            <a:rPr lang="pl-PL" baseline="0" dirty="0" smtClean="0"/>
                            <a:t> in the Pointer Machine”</a:t>
                          </a:r>
                          <a:endParaRPr lang="pl-PL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pl-PL" b="1" dirty="0" smtClean="0"/>
                            <a:t>`94 </a:t>
                          </a:r>
                          <a:r>
                            <a:rPr lang="pl-PL" b="1" dirty="0" err="1" smtClean="0"/>
                            <a:t>Dietz</a:t>
                          </a:r>
                          <a:r>
                            <a:rPr lang="pl-PL" b="1" dirty="0" smtClean="0"/>
                            <a:t> &amp; </a:t>
                          </a:r>
                          <a:r>
                            <a:rPr lang="pl-PL" b="1" dirty="0" err="1" smtClean="0"/>
                            <a:t>Raman</a:t>
                          </a:r>
                          <a:endParaRPr lang="pl-PL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l-PL" b="1" i="1" smtClean="0">
                                    <a:latin typeface="Cambria Math" panose="02040503050406030204" pitchFamily="18" charset="0"/>
                                  </a:rPr>
                                  <m:t>𝑶</m:t>
                                </m:r>
                                <m:r>
                                  <a:rPr lang="pl-PL" b="1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pl-PL" b="1" i="1" smtClean="0"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  <m:r>
                                  <a:rPr lang="pl-PL" b="1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pl-PL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l-PL" b="1" i="1" smtClean="0">
                                    <a:latin typeface="Cambria Math" panose="02040503050406030204" pitchFamily="18" charset="0"/>
                                  </a:rPr>
                                  <m:t>𝑶</m:t>
                                </m:r>
                                <m:r>
                                  <a:rPr lang="pl-PL" b="1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pl-PL" b="1" i="1" smtClean="0"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  <m:r>
                                  <a:rPr lang="pl-PL" b="1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pl-PL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l-PL" b="1" i="1" smtClean="0">
                                    <a:latin typeface="Cambria Math" panose="02040503050406030204" pitchFamily="18" charset="0"/>
                                  </a:rPr>
                                  <m:t>𝑶</m:t>
                                </m:r>
                                <m:r>
                                  <a:rPr lang="pl-PL" b="1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func>
                                  <m:funcPr>
                                    <m:ctrlPr>
                                      <a:rPr lang="pl-PL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a:rPr lang="pl-PL" b="1" i="0" smtClean="0">
                                        <a:latin typeface="Cambria Math" panose="02040503050406030204" pitchFamily="18" charset="0"/>
                                      </a:rPr>
                                      <m:t>𝐥𝐨𝐠</m:t>
                                    </m:r>
                                  </m:fName>
                                  <m:e>
                                    <m:r>
                                      <a:rPr lang="pl-PL" b="1" i="1" smtClean="0">
                                        <a:latin typeface="Cambria Math" panose="02040503050406030204" pitchFamily="18" charset="0"/>
                                      </a:rPr>
                                      <m:t>𝒅</m:t>
                                    </m:r>
                                  </m:e>
                                </m:func>
                                <m:r>
                                  <a:rPr lang="pl-PL" b="1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pl-PL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l-PL" b="1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pl-PL" dirty="0" smtClean="0"/>
                            <a:t>`00 Anderson</a:t>
                          </a:r>
                          <a:r>
                            <a:rPr lang="pl-PL" baseline="0" dirty="0" smtClean="0"/>
                            <a:t> &amp; </a:t>
                          </a:r>
                          <a:r>
                            <a:rPr lang="pl-PL" baseline="0" dirty="0" err="1" smtClean="0"/>
                            <a:t>Thorup</a:t>
                          </a:r>
                          <a:endParaRPr lang="pl-PL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l-PL" b="0" i="1" smtClean="0">
                                    <a:latin typeface="Cambria Math" panose="02040503050406030204" pitchFamily="18" charset="0"/>
                                  </a:rPr>
                                  <m:t>𝑂</m:t>
                                </m:r>
                                <m:r>
                                  <a:rPr lang="pl-PL" b="0" i="1" smtClean="0">
                                    <a:latin typeface="Cambria Math" panose="02040503050406030204" pitchFamily="18" charset="0"/>
                                  </a:rPr>
                                  <m:t>(1)</m:t>
                                </m:r>
                              </m:oMath>
                            </m:oMathPara>
                          </a14:m>
                          <a:endParaRPr lang="pl-PL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l-PL" b="0" i="1" smtClean="0">
                                    <a:latin typeface="Cambria Math" panose="02040503050406030204" pitchFamily="18" charset="0"/>
                                  </a:rPr>
                                  <m:t>𝑂</m:t>
                                </m:r>
                                <m:r>
                                  <a:rPr lang="pl-PL" b="0" i="1" smtClean="0">
                                    <a:latin typeface="Cambria Math" panose="02040503050406030204" pitchFamily="18" charset="0"/>
                                  </a:rPr>
                                  <m:t>(1)</m:t>
                                </m:r>
                              </m:oMath>
                            </m:oMathPara>
                          </a14:m>
                          <a:endParaRPr lang="pl-PL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l-PL" b="0" i="1" smtClean="0">
                                    <a:latin typeface="Cambria Math" panose="02040503050406030204" pitchFamily="18" charset="0"/>
                                  </a:rPr>
                                  <m:t>𝑂</m:t>
                                </m:r>
                                <m:d>
                                  <m:dPr>
                                    <m:ctrlPr>
                                      <a:rPr lang="pl-PL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ad>
                                      <m:radPr>
                                        <m:degHide m:val="on"/>
                                        <m:ctrlPr>
                                          <a:rPr lang="pl-PL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f>
                                          <m:fPr>
                                            <m:ctrlPr>
                                              <a:rPr lang="pl-PL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func>
                                              <m:funcPr>
                                                <m:ctrlPr>
                                                  <a:rPr lang="pl-PL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funcPr>
                                              <m:fName>
                                                <m:r>
                                                  <m:rPr>
                                                    <m:sty m:val="p"/>
                                                  </m:rPr>
                                                  <a:rPr lang="pl-PL" b="0" i="0" smtClean="0">
                                                    <a:latin typeface="Cambria Math" panose="02040503050406030204" pitchFamily="18" charset="0"/>
                                                  </a:rPr>
                                                  <m:t>log</m:t>
                                                </m:r>
                                              </m:fName>
                                              <m:e>
                                                <m:r>
                                                  <a:rPr lang="pl-PL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𝑑</m:t>
                                                </m:r>
                                              </m:e>
                                            </m:func>
                                          </m:num>
                                          <m:den>
                                            <m:func>
                                              <m:funcPr>
                                                <m:ctrlPr>
                                                  <a:rPr lang="pl-PL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funcPr>
                                              <m:fName>
                                                <m:r>
                                                  <m:rPr>
                                                    <m:sty m:val="p"/>
                                                  </m:rPr>
                                                  <a:rPr lang="pl-PL" b="0" i="0" smtClean="0">
                                                    <a:latin typeface="Cambria Math" panose="02040503050406030204" pitchFamily="18" charset="0"/>
                                                  </a:rPr>
                                                  <m:t>log</m:t>
                                                </m:r>
                                              </m:fName>
                                              <m:e>
                                                <m:func>
                                                  <m:funcPr>
                                                    <m:ctrlPr>
                                                      <a:rPr lang="pl-PL" b="0" i="1" smtClean="0">
                                                        <a:latin typeface="Cambria Math" panose="02040503050406030204" pitchFamily="18" charset="0"/>
                                                      </a:rPr>
                                                    </m:ctrlPr>
                                                  </m:funcPr>
                                                  <m:fName>
                                                    <m:r>
                                                      <m:rPr>
                                                        <m:sty m:val="p"/>
                                                      </m:rPr>
                                                      <a:rPr lang="pl-PL" b="0" i="0" smtClean="0">
                                                        <a:latin typeface="Cambria Math" panose="02040503050406030204" pitchFamily="18" charset="0"/>
                                                      </a:rPr>
                                                      <m:t>log</m:t>
                                                    </m:r>
                                                  </m:fName>
                                                  <m:e>
                                                    <m:r>
                                                      <a:rPr lang="pl-PL" b="0" i="1" smtClean="0">
                                                        <a:latin typeface="Cambria Math" panose="02040503050406030204" pitchFamily="18" charset="0"/>
                                                      </a:rPr>
                                                      <m:t>𝑑</m:t>
                                                    </m:r>
                                                  </m:e>
                                                </m:func>
                                              </m:e>
                                            </m:func>
                                          </m:den>
                                        </m:f>
                                      </m:e>
                                    </m:rad>
                                  </m:e>
                                </m:d>
                              </m:oMath>
                            </m:oMathPara>
                          </a14:m>
                          <a:endParaRPr lang="pl-PL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l-PL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Content Placeholder 4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4279206620"/>
                  </p:ext>
                </p:extLst>
              </p:nvPr>
            </p:nvGraphicFramePr>
            <p:xfrm>
              <a:off x="952500" y="1846263"/>
              <a:ext cx="10203179" cy="400729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400300"/>
                    <a:gridCol w="1316854"/>
                    <a:gridCol w="1376039"/>
                    <a:gridCol w="1722268"/>
                    <a:gridCol w="3387718"/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pl-PL" dirty="0" smtClean="0"/>
                            <a:t>Struktura</a:t>
                          </a:r>
                          <a:endParaRPr lang="pl-PL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l-PL" dirty="0" smtClean="0">
                              <a:latin typeface="Lucida Console" panose="020B0609040504020204" pitchFamily="49" charset="0"/>
                            </a:rPr>
                            <a:t>Insert</a:t>
                          </a:r>
                          <a:endParaRPr lang="pl-PL" dirty="0">
                            <a:latin typeface="Lucida Console" panose="020B0609040504020204" pitchFamily="49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l-PL" dirty="0" err="1" smtClean="0">
                              <a:latin typeface="Lucida Console" panose="020B0609040504020204" pitchFamily="49" charset="0"/>
                            </a:rPr>
                            <a:t>Delete</a:t>
                          </a:r>
                          <a:endParaRPr lang="pl-PL" dirty="0">
                            <a:latin typeface="Lucida Console" panose="020B0609040504020204" pitchFamily="49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l-PL" dirty="0" err="1" smtClean="0">
                              <a:latin typeface="Lucida Console" panose="020B0609040504020204" pitchFamily="49" charset="0"/>
                            </a:rPr>
                            <a:t>Search</a:t>
                          </a:r>
                          <a:endParaRPr lang="pl-PL" dirty="0">
                            <a:latin typeface="Lucida Console" panose="020B0609040504020204" pitchFamily="49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pl-PL" dirty="0" smtClean="0"/>
                            <a:t>Uwagi</a:t>
                          </a:r>
                          <a:endParaRPr lang="pl-PL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pl-PL" dirty="0" smtClean="0"/>
                            <a:t>`77</a:t>
                          </a:r>
                          <a:r>
                            <a:rPr lang="pl-PL" baseline="0" dirty="0" smtClean="0"/>
                            <a:t> </a:t>
                          </a:r>
                          <a:r>
                            <a:rPr lang="pl-PL" baseline="0" dirty="0" err="1" smtClean="0"/>
                            <a:t>Guibas</a:t>
                          </a:r>
                          <a:endParaRPr lang="pl-PL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182407" t="-108197" r="-492593" b="-88032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269912" t="-108197" r="-370796" b="-88032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296454" t="-108197" r="-197163" b="-88032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pl-PL" dirty="0" smtClean="0"/>
                            <a:t>B-drzewa,</a:t>
                          </a:r>
                          <a:r>
                            <a:rPr lang="pl-PL" baseline="0" dirty="0" smtClean="0"/>
                            <a:t> s</a:t>
                          </a:r>
                          <a:r>
                            <a:rPr lang="pl-PL" dirty="0" smtClean="0"/>
                            <a:t>tała liczba</a:t>
                          </a:r>
                          <a:r>
                            <a:rPr lang="pl-PL" baseline="0" dirty="0" smtClean="0"/>
                            <a:t> wskaźników</a:t>
                          </a:r>
                          <a:endParaRPr lang="pl-PL" dirty="0"/>
                        </a:p>
                      </a:txBody>
                      <a:tcPr/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r>
                            <a:rPr lang="pl-PL" dirty="0" smtClean="0"/>
                            <a:t>`88 </a:t>
                          </a:r>
                          <a:r>
                            <a:rPr lang="pl-PL" dirty="0" err="1" smtClean="0"/>
                            <a:t>Levcopoulos</a:t>
                          </a:r>
                          <a:r>
                            <a:rPr lang="pl-PL" baseline="0" dirty="0" smtClean="0"/>
                            <a:t> &amp; </a:t>
                          </a:r>
                          <a:r>
                            <a:rPr lang="pl-PL" baseline="0" dirty="0" err="1" smtClean="0"/>
                            <a:t>Overmars</a:t>
                          </a:r>
                          <a:endParaRPr lang="pl-PL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182407" t="-120952" r="-492593" b="-411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269912" t="-120952" r="-370796" b="-411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296454" t="-120952" r="-197163" b="-411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pl-PL" dirty="0" smtClean="0"/>
                            <a:t>Dowolna liczba wskaźników</a:t>
                          </a:r>
                          <a:endParaRPr lang="pl-PL" dirty="0"/>
                        </a:p>
                      </a:txBody>
                      <a:tcPr/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r>
                            <a:rPr lang="pl-PL" dirty="0" smtClean="0"/>
                            <a:t>`79 </a:t>
                          </a:r>
                          <a:r>
                            <a:rPr lang="pl-PL" dirty="0" err="1" smtClean="0"/>
                            <a:t>Harel</a:t>
                          </a:r>
                          <a:r>
                            <a:rPr lang="pl-PL" dirty="0" smtClean="0"/>
                            <a:t>, `96 </a:t>
                          </a:r>
                          <a:r>
                            <a:rPr lang="pl-PL" dirty="0" err="1" smtClean="0"/>
                            <a:t>Fleisher</a:t>
                          </a:r>
                          <a:r>
                            <a:rPr lang="pl-PL" dirty="0" smtClean="0"/>
                            <a:t>, `03 Brodal</a:t>
                          </a:r>
                          <a:endParaRPr lang="pl-PL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182407" t="-220952" r="-492593" b="-311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269912" t="-220952" r="-370796" b="-311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296454" t="-220952" r="-197163" b="-311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pl-PL" dirty="0" smtClean="0"/>
                            <a:t>Dowolna liczba wskaźników</a:t>
                          </a:r>
                          <a:endParaRPr lang="pl-PL" dirty="0"/>
                        </a:p>
                      </a:txBody>
                      <a:tcPr/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r>
                            <a:rPr lang="pl-PL" dirty="0" smtClean="0"/>
                            <a:t>`03 Brodal</a:t>
                          </a:r>
                          <a:r>
                            <a:rPr lang="pl-PL" baseline="0" dirty="0" smtClean="0"/>
                            <a:t> i in.</a:t>
                          </a:r>
                          <a:endParaRPr lang="pl-PL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182407" t="-317925" r="-492593" b="-2084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269912" t="-317925" r="-370796" b="-2084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296454" t="-317925" r="-197163" b="-2084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pl-PL" dirty="0" smtClean="0"/>
                            <a:t>„</a:t>
                          </a:r>
                          <a:r>
                            <a:rPr lang="pl-PL" dirty="0" err="1" smtClean="0"/>
                            <a:t>Optimal</a:t>
                          </a:r>
                          <a:r>
                            <a:rPr lang="pl-PL" baseline="0" dirty="0" smtClean="0"/>
                            <a:t> </a:t>
                          </a:r>
                          <a:r>
                            <a:rPr lang="pl-PL" baseline="0" dirty="0" err="1" smtClean="0"/>
                            <a:t>Finger</a:t>
                          </a:r>
                          <a:r>
                            <a:rPr lang="pl-PL" baseline="0" dirty="0" smtClean="0"/>
                            <a:t> </a:t>
                          </a:r>
                          <a:r>
                            <a:rPr lang="pl-PL" baseline="0" dirty="0" err="1" smtClean="0"/>
                            <a:t>Search</a:t>
                          </a:r>
                          <a:r>
                            <a:rPr lang="pl-PL" baseline="0" dirty="0" smtClean="0"/>
                            <a:t> </a:t>
                          </a:r>
                          <a:r>
                            <a:rPr lang="pl-PL" baseline="0" dirty="0" err="1" smtClean="0"/>
                            <a:t>Trees</a:t>
                          </a:r>
                          <a:r>
                            <a:rPr lang="pl-PL" baseline="0" dirty="0" smtClean="0"/>
                            <a:t> in the Pointer Machine”</a:t>
                          </a:r>
                          <a:endParaRPr lang="pl-PL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pl-PL" b="1" dirty="0" smtClean="0"/>
                            <a:t>`94 </a:t>
                          </a:r>
                          <a:r>
                            <a:rPr lang="pl-PL" b="1" dirty="0" err="1" smtClean="0"/>
                            <a:t>Dietz</a:t>
                          </a:r>
                          <a:r>
                            <a:rPr lang="pl-PL" b="1" dirty="0" smtClean="0"/>
                            <a:t> &amp; </a:t>
                          </a:r>
                          <a:r>
                            <a:rPr lang="pl-PL" b="1" dirty="0" err="1" smtClean="0"/>
                            <a:t>Raman</a:t>
                          </a:r>
                          <a:endParaRPr lang="pl-PL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182407" t="-726230" r="-492593" b="-2622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269912" t="-726230" r="-370796" b="-2622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296454" t="-726230" r="-197163" b="-2622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l-PL" b="1" dirty="0"/>
                        </a:p>
                      </a:txBody>
                      <a:tcPr/>
                    </a:tc>
                  </a:tr>
                  <a:tr h="974535">
                    <a:tc>
                      <a:txBody>
                        <a:bodyPr/>
                        <a:lstStyle/>
                        <a:p>
                          <a:r>
                            <a:rPr lang="pl-PL" dirty="0" smtClean="0"/>
                            <a:t>`00 Anderson</a:t>
                          </a:r>
                          <a:r>
                            <a:rPr lang="pl-PL" baseline="0" dirty="0" smtClean="0"/>
                            <a:t> &amp; </a:t>
                          </a:r>
                          <a:r>
                            <a:rPr lang="pl-PL" baseline="0" dirty="0" err="1" smtClean="0"/>
                            <a:t>Thorup</a:t>
                          </a:r>
                          <a:endParaRPr lang="pl-PL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182407" t="-315000" r="-4925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269912" t="-315000" r="-37079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l-PL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296454" t="-315000" r="-1971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l-PL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3F23-00C5-4475-AC43-87AB48E8821A}" type="slidenum">
              <a:rPr lang="pl-PL" smtClean="0"/>
              <a:t>6</a:t>
            </a:fld>
            <a:endParaRPr lang="pl-PL"/>
          </a:p>
        </p:txBody>
      </p:sp>
      <p:sp>
        <p:nvSpPr>
          <p:cNvPr id="6" name="Left Brace 5"/>
          <p:cNvSpPr/>
          <p:nvPr/>
        </p:nvSpPr>
        <p:spPr>
          <a:xfrm>
            <a:off x="660400" y="2235199"/>
            <a:ext cx="220133" cy="228774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TextBox 6"/>
          <p:cNvSpPr txBox="1"/>
          <p:nvPr/>
        </p:nvSpPr>
        <p:spPr>
          <a:xfrm rot="16200000">
            <a:off x="-392939" y="3194407"/>
            <a:ext cx="17335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dirty="0" smtClean="0"/>
              <a:t>Pointer Machine</a:t>
            </a:r>
            <a:endParaRPr lang="pl-PL" dirty="0"/>
          </a:p>
        </p:txBody>
      </p:sp>
      <p:sp>
        <p:nvSpPr>
          <p:cNvPr id="8" name="Left Brace 7"/>
          <p:cNvSpPr/>
          <p:nvPr/>
        </p:nvSpPr>
        <p:spPr>
          <a:xfrm>
            <a:off x="658503" y="4522947"/>
            <a:ext cx="220133" cy="12700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TextBox 8"/>
          <p:cNvSpPr txBox="1"/>
          <p:nvPr/>
        </p:nvSpPr>
        <p:spPr>
          <a:xfrm rot="16200000">
            <a:off x="151981" y="4973280"/>
            <a:ext cx="639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RAM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25586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Model</a:t>
            </a:r>
            <a:endParaRPr lang="pl-P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pl-PL" dirty="0" smtClean="0"/>
              <a:t>Słowo maszynowe długości logarytmicznej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 smtClean="0"/>
              <a:t>Adresowanie całej pamięci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 smtClean="0"/>
              <a:t>Operacje na słowach w czasie stałym</a:t>
            </a:r>
            <a:endParaRPr lang="pl-P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3F23-00C5-4475-AC43-87AB48E8821A}" type="slidenum">
              <a:rPr lang="pl-PL" smtClean="0"/>
              <a:t>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76200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Pomysł</a:t>
            </a:r>
            <a:endParaRPr lang="pl-P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pl-PL" dirty="0" smtClean="0"/>
                  <a:t>Jak osiągnąć zamortyzowany czas stały uaktualnień i logarytmiczny wyszukiwania?</a:t>
                </a:r>
              </a:p>
              <a:p>
                <a:endParaRPr lang="pl-PL" dirty="0"/>
              </a:p>
              <a:p>
                <a:pPr>
                  <a:buFont typeface="Arial" panose="020B0604020202020204" pitchFamily="34" charset="0"/>
                  <a:buChar char="•"/>
                </a:pPr>
                <a:r>
                  <a:rPr lang="pl-PL" dirty="0" smtClean="0"/>
                  <a:t>Dowolna struktura umożliwiająca uaktualnienia w czasie </a:t>
                </a:r>
                <a14:m>
                  <m:oMath xmlns:m="http://schemas.openxmlformats.org/officeDocument/2006/math">
                    <m:r>
                      <a:rPr lang="pl-PL" b="0" i="1" smtClean="0">
                        <a:latin typeface="Cambria Math" panose="02040503050406030204" pitchFamily="18" charset="0"/>
                      </a:rPr>
                      <m:t>𝑂</m:t>
                    </m:r>
                    <m:r>
                      <a:rPr lang="pl-PL" b="0" i="1" smtClean="0">
                        <a:latin typeface="Cambria Math" panose="02040503050406030204" pitchFamily="18" charset="0"/>
                      </a:rPr>
                      <m:t>(</m:t>
                    </m:r>
                    <m:func>
                      <m:funcPr>
                        <m:ctrlPr>
                          <a:rPr lang="pl-PL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pl-PL" b="0" i="0" smtClean="0">
                            <a:latin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r>
                          <a:rPr lang="pl-PL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func>
                    <m:r>
                      <a:rPr lang="pl-PL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pl-PL" dirty="0" smtClean="0"/>
              </a:p>
              <a:p>
                <a:pPr>
                  <a:buFont typeface="Arial" panose="020B0604020202020204" pitchFamily="34" charset="0"/>
                  <a:buChar char="•"/>
                </a:pPr>
                <a:r>
                  <a:rPr lang="pl-PL" dirty="0" smtClean="0"/>
                  <a:t>Dzielimy zbiór na kubełki o rozmiarze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pl-PL" b="0" i="0" smtClean="0">
                        <a:latin typeface="Cambria Math" panose="02040503050406030204" pitchFamily="18" charset="0"/>
                      </a:rPr>
                      <m:t>O</m:t>
                    </m:r>
                    <m:r>
                      <a:rPr lang="pl-PL" b="0" i="0" smtClean="0">
                        <a:latin typeface="Cambria Math" panose="02040503050406030204" pitchFamily="18" charset="0"/>
                      </a:rPr>
                      <m:t>(</m:t>
                    </m:r>
                    <m:func>
                      <m:funcPr>
                        <m:ctrlPr>
                          <a:rPr lang="pl-PL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pl-PL">
                            <a:latin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r>
                          <a:rPr lang="pl-PL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func>
                    <m:r>
                      <a:rPr lang="pl-PL" b="0" i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pl-PL" dirty="0" smtClean="0"/>
                  <a:t>, reprezentantów kubełków trzymamy w strukturze</a:t>
                </a:r>
              </a:p>
              <a:p>
                <a:pPr>
                  <a:buFont typeface="Arial" panose="020B0604020202020204" pitchFamily="34" charset="0"/>
                  <a:buChar char="•"/>
                </a:pPr>
                <a:r>
                  <a:rPr lang="pl-PL" dirty="0" smtClean="0"/>
                  <a:t>Gdy kubełek podwaja swój rozmiar (zmniejsza się do połowy) to spędzamy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pl-PL">
                        <a:latin typeface="Cambria Math" panose="02040503050406030204" pitchFamily="18" charset="0"/>
                      </a:rPr>
                      <m:t>O</m:t>
                    </m:r>
                    <m:d>
                      <m:dPr>
                        <m:ctrlPr>
                          <a:rPr lang="pl-PL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unc>
                          <m:funcPr>
                            <m:ctrlPr>
                              <a:rPr lang="pl-PL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pl-PL">
                                <a:latin typeface="Cambria Math" panose="02040503050406030204" pitchFamily="18" charset="0"/>
                              </a:rPr>
                              <m:t>log</m:t>
                            </m:r>
                          </m:fName>
                          <m:e>
                            <m:r>
                              <a:rPr lang="pl-PL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func>
                      </m:e>
                    </m:d>
                  </m:oMath>
                </a14:m>
                <a:r>
                  <a:rPr lang="pl-PL" dirty="0" smtClean="0"/>
                  <a:t> czasu na podzielenie go na pół i wrzucenie nowego reprezentanta do struktury (połączenie z sąsiadem i usunięcie ze struktury)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3"/>
                <a:stretch>
                  <a:fillRect l="-538" t="-166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3F23-00C5-4475-AC43-87AB48E8821A}" type="slidenum">
              <a:rPr lang="pl-PL" smtClean="0"/>
              <a:t>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00032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Od czego zaczynamy?</a:t>
            </a:r>
            <a:endParaRPr lang="pl-P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pl-PL" dirty="0" smtClean="0"/>
                  <a:t>Poprawiamy strukturę zaproponowaną przez w [LO88].</a:t>
                </a:r>
              </a:p>
              <a:p>
                <a:endParaRPr lang="pl-PL" dirty="0"/>
              </a:p>
              <a:p>
                <a:pPr>
                  <a:buFont typeface="Arial" panose="020B0604020202020204" pitchFamily="34" charset="0"/>
                  <a:buChar char="•"/>
                </a:pPr>
                <a:r>
                  <a:rPr lang="pl-PL" dirty="0" smtClean="0"/>
                  <a:t>Struktura dwupoziomowa (drzewo + kubełki)</a:t>
                </a:r>
              </a:p>
              <a:p>
                <a:pPr>
                  <a:buFont typeface="Arial" panose="020B0604020202020204" pitchFamily="34" charset="0"/>
                  <a:buChar char="•"/>
                </a:pPr>
                <a:r>
                  <a:rPr lang="pl-PL" dirty="0" smtClean="0"/>
                  <a:t>Kubełki wielkości </a:t>
                </a:r>
                <a14:m>
                  <m:oMath xmlns:m="http://schemas.openxmlformats.org/officeDocument/2006/math">
                    <m:r>
                      <a:rPr lang="pl-PL" b="0" i="1" smtClean="0">
                        <a:latin typeface="Cambria Math" panose="02040503050406030204" pitchFamily="18" charset="0"/>
                      </a:rPr>
                      <m:t>𝑂</m:t>
                    </m:r>
                    <m:r>
                      <a:rPr lang="pl-PL" b="0" i="1" smtClean="0">
                        <a:latin typeface="Cambria Math" panose="02040503050406030204" pitchFamily="18" charset="0"/>
                      </a:rPr>
                      <m:t>(</m:t>
                    </m:r>
                    <m:func>
                      <m:funcPr>
                        <m:ctrlPr>
                          <a:rPr lang="pl-PL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pl-PL" b="0" i="0" smtClean="0">
                            <a:latin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sPre>
                          <m:sPrePr>
                            <m:ctrlPr>
                              <a:rPr lang="pl-PL" b="0" i="1" smtClean="0">
                                <a:latin typeface="Cambria Math" panose="02040503050406030204" pitchFamily="18" charset="0"/>
                              </a:rPr>
                            </m:ctrlPr>
                          </m:sPrePr>
                          <m:sub>
                            <m:r>
                              <a:rPr lang="pl-PL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</m:sub>
                          <m:sup>
                            <m:r>
                              <a:rPr lang="pl-PL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  <m:e>
                            <m:r>
                              <a:rPr lang="pl-PL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sPre>
                      </m:e>
                    </m:func>
                    <m:r>
                      <a:rPr lang="pl-PL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pl-PL" dirty="0" smtClean="0"/>
              </a:p>
              <a:p>
                <a:pPr>
                  <a:buFont typeface="Arial" panose="020B0604020202020204" pitchFamily="34" charset="0"/>
                  <a:buChar char="•"/>
                </a:pPr>
                <a:r>
                  <a:rPr lang="pl-PL" dirty="0" smtClean="0"/>
                  <a:t>Wrzucanie nowego reprezentanta realizujemy przyrostowo</a:t>
                </a:r>
              </a:p>
              <a:p>
                <a:pPr>
                  <a:buFont typeface="Arial" panose="020B0604020202020204" pitchFamily="34" charset="0"/>
                  <a:buChar char="•"/>
                </a:pPr>
                <a:r>
                  <a:rPr lang="pl-PL" dirty="0" smtClean="0"/>
                  <a:t>Korzystamy z techniki globalnego przebudowania (trzymamy dwie kopie struktury dla różnych wartości N)</a:t>
                </a:r>
              </a:p>
              <a:p>
                <a:pPr>
                  <a:buFont typeface="Arial" panose="020B0604020202020204" pitchFamily="34" charset="0"/>
                  <a:buChar char="•"/>
                </a:pPr>
                <a:r>
                  <a:rPr lang="pl-PL" dirty="0" smtClean="0"/>
                  <a:t>Elementy do usunięcia tylko zaznaczamy, usuwamy je dopiero przy przebudowaniu</a:t>
                </a:r>
                <a:endParaRPr lang="pl-PL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3"/>
                <a:stretch>
                  <a:fillRect l="-538" t="-166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3F23-00C5-4475-AC43-87AB48E8821A}" type="slidenum">
              <a:rPr lang="pl-PL" smtClean="0"/>
              <a:t>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73850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*9Orange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Custom 33">
      <a:majorFont>
        <a:latin typeface="Calibri Light" panose="020F0302020204030204"/>
        <a:ea typeface=""/>
        <a:cs typeface=""/>
      </a:majorFont>
      <a:minorFont>
        <a:latin typeface="Calibri" panose="020F0502020204030204"/>
        <a:ea typeface=""/>
        <a:cs typeface="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1623</TotalTime>
  <Words>762</Words>
  <Application>Microsoft Office PowerPoint</Application>
  <PresentationFormat>Widescreen</PresentationFormat>
  <Paragraphs>223</Paragraphs>
  <Slides>22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Calibri</vt:lpstr>
      <vt:lpstr>Calibri Light</vt:lpstr>
      <vt:lpstr>Cambria Math</vt:lpstr>
      <vt:lpstr>Lucida Console</vt:lpstr>
      <vt:lpstr>Retrospect</vt:lpstr>
      <vt:lpstr>Finger search trees</vt:lpstr>
      <vt:lpstr>Problem</vt:lpstr>
      <vt:lpstr>Rozgrzewka – finger search na tablicy</vt:lpstr>
      <vt:lpstr>Finger search</vt:lpstr>
      <vt:lpstr>Finger search tree</vt:lpstr>
      <vt:lpstr>Historia</vt:lpstr>
      <vt:lpstr>Model</vt:lpstr>
      <vt:lpstr>Pomysł</vt:lpstr>
      <vt:lpstr>Od czego zaczynamy?</vt:lpstr>
      <vt:lpstr>Lemat 1.</vt:lpstr>
      <vt:lpstr>Definicje</vt:lpstr>
      <vt:lpstr>Zarządzanie kubełkami</vt:lpstr>
      <vt:lpstr>Struktura kubełków</vt:lpstr>
      <vt:lpstr>Struktura dla zbioru maksimów (1)</vt:lpstr>
      <vt:lpstr>Struktura dla zbioru maksimów (2)</vt:lpstr>
      <vt:lpstr>Struktura dla zbioru maksimów (3) </vt:lpstr>
      <vt:lpstr>Struktura dla zbioru maksimów (4)</vt:lpstr>
      <vt:lpstr>Zarządzanie kubełkiem</vt:lpstr>
      <vt:lpstr>Struktura na górnym poziomie</vt:lpstr>
      <vt:lpstr>Jak szukać?</vt:lpstr>
      <vt:lpstr>Zastosowania</vt:lpstr>
      <vt:lpstr>Dziękuję za uwagę. ;)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Rafał Sławik</dc:creator>
  <cp:lastModifiedBy>Rafał Sławik</cp:lastModifiedBy>
  <cp:revision>55</cp:revision>
  <cp:lastPrinted>2012-12-09T21:16:51Z</cp:lastPrinted>
  <dcterms:created xsi:type="dcterms:W3CDTF">2012-12-06T10:58:02Z</dcterms:created>
  <dcterms:modified xsi:type="dcterms:W3CDTF">2012-12-10T09:15:52Z</dcterms:modified>
</cp:coreProperties>
</file>